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3" r:id="rId8"/>
    <p:sldId id="262" r:id="rId9"/>
    <p:sldId id="286" r:id="rId10"/>
    <p:sldId id="287" r:id="rId11"/>
    <p:sldId id="265" r:id="rId12"/>
    <p:sldId id="266" r:id="rId13"/>
    <p:sldId id="272" r:id="rId14"/>
    <p:sldId id="273" r:id="rId15"/>
    <p:sldId id="281" r:id="rId16"/>
    <p:sldId id="274" r:id="rId17"/>
    <p:sldId id="275" r:id="rId18"/>
    <p:sldId id="276" r:id="rId19"/>
    <p:sldId id="277" r:id="rId20"/>
    <p:sldId id="278" r:id="rId21"/>
    <p:sldId id="279"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C3F"/>
    <a:srgbClr val="540C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706BD-629E-4F60-AD25-C9D327B89E0E}" v="13" dt="2022-10-21T03:09:45.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5E1D-DC01-E2CF-8A4C-568D921862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8D9DA-5E59-2301-67EE-A05FF9B50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5691CA5-0CD5-EB18-E450-1358397A3068}"/>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F4EE5574-5C06-34F5-A8A5-FEEBE57E527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7B5CADF-3100-1521-EFB5-371178CD8855}"/>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164838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7E21-2A48-0509-BBF2-8FFB976769F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687ACF-088A-4AC4-D81C-1EB33DE23D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68690B-9421-D608-99FC-9B2972E90BA4}"/>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4255C0F7-C86E-74B5-15A0-1F1EEBB50D8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25B767D-7F3B-244D-8F87-BC4C6557CB56}"/>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414675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9F285-2CE8-010C-93D9-A4ED3688E2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C8E0E90-9E75-63C4-F608-F8DBEE239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5504A3-E4BD-5A61-BF29-417C99E09635}"/>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D8C3452B-865D-D2DA-686D-B296892E6D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93647DA-CB4B-754C-A77D-73F91F415F06}"/>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425198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5A15-C9BC-C9EC-20A8-521958DF6E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E0CF4DB-064B-333A-6ED9-38564EE3E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95DBF2-704D-52CE-1153-570958F3060D}"/>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C1B7AB41-8D19-8F87-402E-D12A96EB291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AD9BDBB-17C9-7B23-DC38-4CD30ED12A9A}"/>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282553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ABC5-AD75-FE0D-C391-4EEA4DF4C1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7E9116E-8E30-4F23-1946-43B129D43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71971-6249-3A99-D309-A77C54D65F81}"/>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41D9306B-5B3C-1097-1E91-18A3A55F78F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7319420-6BBC-1820-FB25-A84799A73089}"/>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65855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C9CE-3D93-DBD7-4C69-28292151CE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8ED6C8-EC28-A1C4-81A6-BEDBD345FD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A6E4566-52AB-EEFF-88EF-497444F98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3689B88-5AD3-A2B6-3E63-074B8FB9AFD2}"/>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6" name="Footer Placeholder 5">
            <a:extLst>
              <a:ext uri="{FF2B5EF4-FFF2-40B4-BE49-F238E27FC236}">
                <a16:creationId xmlns:a16="http://schemas.microsoft.com/office/drawing/2014/main" id="{1E1DD784-94F5-B36A-E18F-3242DE89430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2DD8646-CC60-239A-5734-C29A61B1CA5C}"/>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297060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D42C-3F26-6055-5331-8E27305AFCD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80EE127-5F0E-33C4-35BC-210EFC5F0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EB465-0E52-7AF7-7502-68434AE29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8E26FE8-DCD9-211F-55B1-EC9B5D56C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2F01B-5935-FBBE-B635-C1AF6CACF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CB9D289-303F-A3CD-0281-3FA2083FBD49}"/>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8" name="Footer Placeholder 7">
            <a:extLst>
              <a:ext uri="{FF2B5EF4-FFF2-40B4-BE49-F238E27FC236}">
                <a16:creationId xmlns:a16="http://schemas.microsoft.com/office/drawing/2014/main" id="{1AC8C4F8-1EEB-F347-C27D-D9BA1C7624A4}"/>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71786233-FE9A-F409-3C0B-B16781874101}"/>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353903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492C-545E-5EFE-D706-F666A6DC2B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4A0AA14-4032-3330-1BA2-CF75D961DE74}"/>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4" name="Footer Placeholder 3">
            <a:extLst>
              <a:ext uri="{FF2B5EF4-FFF2-40B4-BE49-F238E27FC236}">
                <a16:creationId xmlns:a16="http://schemas.microsoft.com/office/drawing/2014/main" id="{96171BE3-111A-FE72-E86D-04F7AD7F680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D9C50F2-0D9B-D987-5635-6B140FCD7201}"/>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205478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8B41-59EB-AADE-2FB4-680BA4A72B34}"/>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3" name="Footer Placeholder 2">
            <a:extLst>
              <a:ext uri="{FF2B5EF4-FFF2-40B4-BE49-F238E27FC236}">
                <a16:creationId xmlns:a16="http://schemas.microsoft.com/office/drawing/2014/main" id="{7FA48F8A-29A3-F18B-1D62-4E03B8B9F02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DBE5045A-0E48-7BE9-8997-E08DCA451F0B}"/>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370819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6087-8EEF-3A84-36A0-7A4339384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19539AB-BE87-3B51-AAE7-A1B787D47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464490-A438-0CE9-766E-0066675A5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3C0B8-005B-DC0A-7590-D7F167FAD8FE}"/>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6" name="Footer Placeholder 5">
            <a:extLst>
              <a:ext uri="{FF2B5EF4-FFF2-40B4-BE49-F238E27FC236}">
                <a16:creationId xmlns:a16="http://schemas.microsoft.com/office/drawing/2014/main" id="{6752CD7C-801A-25A4-4313-74BF0BFA75F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27AF9F6-D5F1-EC12-6890-D0D0057EF6C7}"/>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407879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13FB-3314-51FE-8FBD-1506DD518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A7EB80-6C74-CB08-3271-DD65C5690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B95BAC43-B11E-3AF1-E393-AFFCA8442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05548-F023-07B0-42DC-60A3A09272E8}"/>
              </a:ext>
            </a:extLst>
          </p:cNvPr>
          <p:cNvSpPr>
            <a:spLocks noGrp="1"/>
          </p:cNvSpPr>
          <p:nvPr>
            <p:ph type="dt" sz="half" idx="10"/>
          </p:nvPr>
        </p:nvSpPr>
        <p:spPr/>
        <p:txBody>
          <a:bodyPr/>
          <a:lstStyle/>
          <a:p>
            <a:fld id="{3F653DDF-940C-4E8B-B439-F017F8237BE5}" type="datetimeFigureOut">
              <a:rPr lang="en-AU" smtClean="0"/>
              <a:t>23/10/2022</a:t>
            </a:fld>
            <a:endParaRPr lang="en-AU" dirty="0"/>
          </a:p>
        </p:txBody>
      </p:sp>
      <p:sp>
        <p:nvSpPr>
          <p:cNvPr id="6" name="Footer Placeholder 5">
            <a:extLst>
              <a:ext uri="{FF2B5EF4-FFF2-40B4-BE49-F238E27FC236}">
                <a16:creationId xmlns:a16="http://schemas.microsoft.com/office/drawing/2014/main" id="{22BB2CBC-7E4F-6100-8B61-169EDB16E59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8031A69-8044-37BF-CEAF-C93DFF2B8E3C}"/>
              </a:ext>
            </a:extLst>
          </p:cNvPr>
          <p:cNvSpPr>
            <a:spLocks noGrp="1"/>
          </p:cNvSpPr>
          <p:nvPr>
            <p:ph type="sldNum" sz="quarter" idx="12"/>
          </p:nvPr>
        </p:nvSpPr>
        <p:spPr/>
        <p:txBody>
          <a:bodyPr/>
          <a:lstStyle/>
          <a:p>
            <a:fld id="{67E615E6-27BB-4FDB-A116-ABFBB58DEBE4}" type="slidenum">
              <a:rPr lang="en-AU" smtClean="0"/>
              <a:t>‹#›</a:t>
            </a:fld>
            <a:endParaRPr lang="en-AU" dirty="0"/>
          </a:p>
        </p:txBody>
      </p:sp>
    </p:spTree>
    <p:extLst>
      <p:ext uri="{BB962C8B-B14F-4D97-AF65-F5344CB8AC3E}">
        <p14:creationId xmlns:p14="http://schemas.microsoft.com/office/powerpoint/2010/main" val="297360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2C502-DA3F-3F11-B00B-D7DCB687D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6867E5-942D-329D-F19B-523E8E93A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68F872-9F4F-9779-A4F6-AEA0BF58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53DDF-940C-4E8B-B439-F017F8237BE5}" type="datetimeFigureOut">
              <a:rPr lang="en-AU" smtClean="0"/>
              <a:t>23/10/2022</a:t>
            </a:fld>
            <a:endParaRPr lang="en-AU" dirty="0"/>
          </a:p>
        </p:txBody>
      </p:sp>
      <p:sp>
        <p:nvSpPr>
          <p:cNvPr id="5" name="Footer Placeholder 4">
            <a:extLst>
              <a:ext uri="{FF2B5EF4-FFF2-40B4-BE49-F238E27FC236}">
                <a16:creationId xmlns:a16="http://schemas.microsoft.com/office/drawing/2014/main" id="{F1DE6648-A5D2-81E5-4156-E47B53594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7E6254F2-07BF-0CAC-753B-C0C28B2B9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615E6-27BB-4FDB-A116-ABFBB58DEBE4}" type="slidenum">
              <a:rPr lang="en-AU" smtClean="0"/>
              <a:t>‹#›</a:t>
            </a:fld>
            <a:endParaRPr lang="en-AU" dirty="0"/>
          </a:p>
        </p:txBody>
      </p:sp>
    </p:spTree>
    <p:extLst>
      <p:ext uri="{BB962C8B-B14F-4D97-AF65-F5344CB8AC3E}">
        <p14:creationId xmlns:p14="http://schemas.microsoft.com/office/powerpoint/2010/main" val="397564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ourwatch.org.au/resource/change-the-story-a-shared-framework-for-the-primary-prevention-of-violence-against-women-in-australi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afeandequal.org.au/about/" TargetMode="External"/><Relationship Id="rId2" Type="http://schemas.openxmlformats.org/officeDocument/2006/relationships/hyperlink" Target="https://safeandequal.org.au/16-days-of-activism/#:~:text=grassroots%20initiative%20in%202022.,Respect%20Is)'%20statewide%20campaig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safeandequal.org.au/16-days-of-activism/" TargetMode="External"/><Relationship Id="rId4" Type="http://schemas.openxmlformats.org/officeDocument/2006/relationships/hyperlink" Target="https://www.respectvictoria.vic.gov.a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hgne.learnworld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whgne" TargetMode="External"/><Relationship Id="rId7" Type="http://schemas.openxmlformats.org/officeDocument/2006/relationships/image" Target="../media/image18.png"/><Relationship Id="rId2" Type="http://schemas.openxmlformats.org/officeDocument/2006/relationships/hyperlink" Target="https://walk.safesteps.org.au/"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linkedin.com/company/women's-health-goulburn-north-east/" TargetMode="External"/><Relationship Id="rId4" Type="http://schemas.openxmlformats.org/officeDocument/2006/relationships/hyperlink" Target="https://www.instagram.com/womenshealthg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16dayscampaign.org/" TargetMode="External"/><Relationship Id="rId7" Type="http://schemas.openxmlformats.org/officeDocument/2006/relationships/hyperlink" Target="https://www.anrows.org.au/"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ourwatch.org.au/" TargetMode="External"/><Relationship Id="rId5" Type="http://schemas.openxmlformats.org/officeDocument/2006/relationships/hyperlink" Target="https://www.whealth.com.au/research/16-days-of-activism-against-gender-based-violence-2022/" TargetMode="External"/><Relationship Id="rId4" Type="http://schemas.openxmlformats.org/officeDocument/2006/relationships/hyperlink" Target="https://www.respectvictoria.vic.gov.a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withrespect.org.au/" TargetMode="External"/><Relationship Id="rId3" Type="http://schemas.openxmlformats.org/officeDocument/2006/relationships/hyperlink" Target="https://www.triplezero.gov.au/" TargetMode="External"/><Relationship Id="rId7" Type="http://schemas.openxmlformats.org/officeDocument/2006/relationships/hyperlink" Target="https://ntv.org.au/"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1800respect.org.au/" TargetMode="External"/><Relationship Id="rId11" Type="http://schemas.openxmlformats.org/officeDocument/2006/relationships/hyperlink" Target="https://www.13yarn.org.au/" TargetMode="External"/><Relationship Id="rId5" Type="http://schemas.openxmlformats.org/officeDocument/2006/relationships/hyperlink" Target="https://www.safesteps.org.au/" TargetMode="External"/><Relationship Id="rId10" Type="http://schemas.openxmlformats.org/officeDocument/2006/relationships/hyperlink" Target="https://www.vacca.org/page/contact/locations/ovens-murray" TargetMode="External"/><Relationship Id="rId4" Type="http://schemas.openxmlformats.org/officeDocument/2006/relationships/hyperlink" Target="https://orangedoor.vic.gov.au/" TargetMode="External"/><Relationship Id="rId9" Type="http://schemas.openxmlformats.org/officeDocument/2006/relationships/hyperlink" Target="https://www.lifeline.org.a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health.com.au/"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whealth@whealth.com.a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n.org/en/observances/ending-violence-against-women-day/background" TargetMode="External"/><Relationship Id="rId2" Type="http://schemas.openxmlformats.org/officeDocument/2006/relationships/hyperlink" Target="https://16dayscampaign.org/the-global-16-days-campaig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16dayscampaign.org/about-the-campaign/about-cwgl/" TargetMode="External"/><Relationship Id="rId4" Type="http://schemas.openxmlformats.org/officeDocument/2006/relationships/hyperlink" Target="https://www.ohchr.org/en/about_us/human_rights_d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ihw.gov.au/reports-data/health-conditions-disability-deaths/burden-of-disease/overview"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22B015-F176-2060-C6D1-B7D33FF4CF4C}"/>
              </a:ext>
            </a:extLst>
          </p:cNvPr>
          <p:cNvPicPr>
            <a:picLocks noChangeAspect="1"/>
          </p:cNvPicPr>
          <p:nvPr/>
        </p:nvPicPr>
        <p:blipFill rotWithShape="1">
          <a:blip r:embed="rId2">
            <a:alphaModFix amt="32000"/>
          </a:blip>
          <a:srcRect/>
          <a:stretch/>
        </p:blipFill>
        <p:spPr>
          <a:xfrm>
            <a:off x="0" y="0"/>
            <a:ext cx="12192000" cy="6858000"/>
          </a:xfrm>
          <a:prstGeom prst="rect">
            <a:avLst/>
          </a:prstGeom>
        </p:spPr>
      </p:pic>
      <p:sp>
        <p:nvSpPr>
          <p:cNvPr id="35" name="Rectangle 30">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86D288-55D6-E876-8FF3-EE394E5BE858}"/>
              </a:ext>
            </a:extLst>
          </p:cNvPr>
          <p:cNvSpPr>
            <a:spLocks noGrp="1"/>
          </p:cNvSpPr>
          <p:nvPr>
            <p:ph type="ctrTitle"/>
          </p:nvPr>
        </p:nvSpPr>
        <p:spPr>
          <a:xfrm>
            <a:off x="1912620" y="2366140"/>
            <a:ext cx="8459288" cy="1425924"/>
          </a:xfrm>
        </p:spPr>
        <p:txBody>
          <a:bodyPr>
            <a:noAutofit/>
          </a:bodyPr>
          <a:lstStyle/>
          <a:p>
            <a:r>
              <a:rPr lang="en-US" sz="48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What is the 16 Days </a:t>
            </a:r>
            <a:br>
              <a:rPr lang="en-US" sz="48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br>
            <a:r>
              <a:rPr lang="en-US" sz="48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of Activism Campaign?</a:t>
            </a:r>
            <a:endParaRPr lang="en-AU" sz="4800"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cxnSp>
        <p:nvCxnSpPr>
          <p:cNvPr id="36" name="Straight Connector 32">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bottle&#10;&#10;Description automatically generated">
            <a:extLst>
              <a:ext uri="{FF2B5EF4-FFF2-40B4-BE49-F238E27FC236}">
                <a16:creationId xmlns:a16="http://schemas.microsoft.com/office/drawing/2014/main" id="{1B300B43-456F-BA62-5BB0-65BBDE938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512" y="113974"/>
            <a:ext cx="2019048" cy="1000000"/>
          </a:xfrm>
          <a:prstGeom prst="rect">
            <a:avLst/>
          </a:prstGeom>
        </p:spPr>
      </p:pic>
    </p:spTree>
    <p:extLst>
      <p:ext uri="{BB962C8B-B14F-4D97-AF65-F5344CB8AC3E}">
        <p14:creationId xmlns:p14="http://schemas.microsoft.com/office/powerpoint/2010/main" val="76798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normAutofit/>
          </a:bodyPr>
          <a:lstStyle/>
          <a:p>
            <a:r>
              <a:rPr lang="en-AU" sz="40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Why do we Need 16 Days of Activism?</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4486598" y="2746627"/>
            <a:ext cx="7259199" cy="2692172"/>
          </a:xfrm>
        </p:spPr>
        <p:txBody>
          <a:bodyPr>
            <a:normAutofit fontScale="92500" lnSpcReduction="10000"/>
          </a:bodyPr>
          <a:lstStyle/>
          <a:p>
            <a:pPr marL="0" indent="0">
              <a:buNone/>
            </a:pPr>
            <a:r>
              <a:rPr lang="en-AU" sz="2600" dirty="0">
                <a:latin typeface="Inter Light" panose="02000403000000020004" pitchFamily="50" charset="0"/>
                <a:ea typeface="Inter Light" panose="02000403000000020004" pitchFamily="50" charset="0"/>
                <a:cs typeface="Inter Light" panose="02000403000000020004" pitchFamily="50" charset="0"/>
              </a:rPr>
              <a:t>The information presented on the next page is from the general Australian population and demonstrates the pervasiveness of the issue - indicating that it does not discriminate. </a:t>
            </a:r>
          </a:p>
          <a:p>
            <a:pPr marL="0" indent="0">
              <a:buNone/>
            </a:pPr>
            <a:endParaRPr lang="en-AU" sz="2600" dirty="0">
              <a:latin typeface="Inter Light" panose="02000403000000020004" pitchFamily="50" charset="0"/>
              <a:ea typeface="Inter Light" panose="02000403000000020004" pitchFamily="50" charset="0"/>
              <a:cs typeface="Inter Light" panose="02000403000000020004" pitchFamily="50" charset="0"/>
            </a:endParaRPr>
          </a:p>
          <a:p>
            <a:pPr marL="0" indent="0">
              <a:buNone/>
            </a:pPr>
            <a:r>
              <a:rPr lang="en-AU" sz="2600" dirty="0">
                <a:latin typeface="Inter Light" panose="02000403000000020004" pitchFamily="50" charset="0"/>
                <a:ea typeface="Inter Light" panose="02000403000000020004" pitchFamily="50" charset="0"/>
                <a:cs typeface="Inter Light" panose="02000403000000020004" pitchFamily="50" charset="0"/>
              </a:rPr>
              <a:t>It also shows that certain gendered patterns in the data are important to note, to be able to develop tailored responses.</a:t>
            </a:r>
          </a:p>
        </p:txBody>
      </p:sp>
      <p:pic>
        <p:nvPicPr>
          <p:cNvPr id="6" name="Picture 5" descr="A picture containing clock&#10;&#10;Description automatically generated">
            <a:extLst>
              <a:ext uri="{FF2B5EF4-FFF2-40B4-BE49-F238E27FC236}">
                <a16:creationId xmlns:a16="http://schemas.microsoft.com/office/drawing/2014/main" id="{E052A1CA-C585-EDB9-DCCD-77C65098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03" y="2268903"/>
            <a:ext cx="3990476" cy="3647619"/>
          </a:xfrm>
          <a:prstGeom prst="rect">
            <a:avLst/>
          </a:prstGeom>
        </p:spPr>
      </p:pic>
    </p:spTree>
    <p:extLst>
      <p:ext uri="{BB962C8B-B14F-4D97-AF65-F5344CB8AC3E}">
        <p14:creationId xmlns:p14="http://schemas.microsoft.com/office/powerpoint/2010/main" val="1948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The Data Tells us That...</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normAutofit/>
          </a:bodyPr>
          <a:lstStyle/>
          <a:p>
            <a:pPr>
              <a:buClr>
                <a:srgbClr val="540C2E"/>
              </a:buClr>
              <a:buFont typeface="Wingdings" panose="05000000000000000000" pitchFamily="2" charset="2"/>
              <a:buChar char="§"/>
            </a:pPr>
            <a:r>
              <a:rPr lang="en-AU" dirty="0">
                <a:latin typeface="Inter Light" panose="02000403000000020004" pitchFamily="50" charset="0"/>
                <a:ea typeface="Inter Light" panose="02000403000000020004" pitchFamily="50" charset="0"/>
                <a:cs typeface="Inter Light" panose="02000403000000020004" pitchFamily="50" charset="0"/>
              </a:rPr>
              <a:t>in Australia, the most unsafe place for a woman, is her own home</a:t>
            </a:r>
          </a:p>
          <a:p>
            <a:pPr>
              <a:buClr>
                <a:srgbClr val="540C2E"/>
              </a:buClr>
              <a:buFont typeface="Wingdings" panose="05000000000000000000" pitchFamily="2" charset="2"/>
              <a:buChar char="§"/>
            </a:pPr>
            <a:r>
              <a:rPr lang="en-AU" dirty="0">
                <a:latin typeface="Inter Light" panose="02000403000000020004" pitchFamily="50" charset="0"/>
                <a:ea typeface="Inter Light" panose="02000403000000020004" pitchFamily="50" charset="0"/>
                <a:cs typeface="Inter Light" panose="02000403000000020004" pitchFamily="50" charset="0"/>
              </a:rPr>
              <a:t>women are at greater risk of family, domestic and sexual violence than men – and they are more likely to know the perpetrator (often their current or a previous partner) with the violence usually taking place in their home</a:t>
            </a:r>
          </a:p>
          <a:p>
            <a:pPr>
              <a:buClr>
                <a:srgbClr val="540C2E"/>
              </a:buClr>
              <a:buFont typeface="Wingdings" panose="05000000000000000000" pitchFamily="2" charset="2"/>
              <a:buChar char="§"/>
            </a:pPr>
            <a:r>
              <a:rPr lang="en-AU" dirty="0">
                <a:latin typeface="Inter Light" panose="02000403000000020004" pitchFamily="50" charset="0"/>
                <a:ea typeface="Inter Light" panose="02000403000000020004" pitchFamily="50" charset="0"/>
                <a:cs typeface="Inter Light" panose="02000403000000020004" pitchFamily="50" charset="0"/>
              </a:rPr>
              <a:t>men experience violence too, but are more likely to experience violence from strangers in a public place</a:t>
            </a:r>
          </a:p>
          <a:p>
            <a:endParaRPr lang="en-AU" dirty="0">
              <a:latin typeface="Inter Light" panose="02000403000000020004" pitchFamily="50" charset="0"/>
              <a:ea typeface="Inter Light" panose="02000403000000020004" pitchFamily="50" charset="0"/>
              <a:cs typeface="Inter Light" panose="02000403000000020004" pitchFamily="50" charset="0"/>
            </a:endParaRPr>
          </a:p>
        </p:txBody>
      </p:sp>
      <p:pic>
        <p:nvPicPr>
          <p:cNvPr id="5" name="Picture 4">
            <a:extLst>
              <a:ext uri="{FF2B5EF4-FFF2-40B4-BE49-F238E27FC236}">
                <a16:creationId xmlns:a16="http://schemas.microsoft.com/office/drawing/2014/main" id="{36612F1A-7F99-4A3B-9273-39E405AAF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762" y="3505619"/>
            <a:ext cx="2495238" cy="3352381"/>
          </a:xfrm>
          <a:prstGeom prst="rect">
            <a:avLst/>
          </a:prstGeom>
        </p:spPr>
      </p:pic>
    </p:spTree>
    <p:extLst>
      <p:ext uri="{BB962C8B-B14F-4D97-AF65-F5344CB8AC3E}">
        <p14:creationId xmlns:p14="http://schemas.microsoft.com/office/powerpoint/2010/main" val="210208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2036189" y="148308"/>
            <a:ext cx="4227137" cy="1325563"/>
          </a:xfrm>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and…</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1828014" y="1473871"/>
            <a:ext cx="10163689" cy="5153352"/>
          </a:xfrm>
        </p:spPr>
        <p:txBody>
          <a:bodyPr>
            <a:normAutofit fontScale="92500" lnSpcReduction="10000"/>
          </a:bodyPr>
          <a:lstStyle/>
          <a:p>
            <a:pPr>
              <a:lnSpc>
                <a:spcPct val="110000"/>
              </a:lnSpc>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on a national level, gender-based violence against women and their children costs Australia $22 billion each year. Costs include individual costs associated with pain and suffering, property damage and loss of income due to being absent from work, and costs to the health, social and justice systems</a:t>
            </a:r>
          </a:p>
          <a:p>
            <a:pPr>
              <a:lnSpc>
                <a:spcPct val="110000"/>
              </a:lnSpc>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one in six women have experienced physical and/or sexual violence at the hands of a current or former cohabiting partner. This is compared to one in 16 men. It amounts to one police call out every two minutes and on average, in Australia, one woman is murdered every nine days by a current or former partner. ​</a:t>
            </a:r>
          </a:p>
          <a:p>
            <a:endParaRPr lang="en-AU" sz="2400" dirty="0">
              <a:latin typeface="Inter Light" panose="02000403000000020004" pitchFamily="50" charset="0"/>
              <a:ea typeface="Inter Light" panose="02000403000000020004" pitchFamily="50" charset="0"/>
              <a:cs typeface="Inter Light" panose="02000403000000020004" pitchFamily="50" charset="0"/>
            </a:endParaRPr>
          </a:p>
          <a:p>
            <a:pPr marL="0" indent="0">
              <a:lnSpc>
                <a:spcPct val="110000"/>
              </a:lnSpc>
              <a:buNone/>
            </a:pPr>
            <a:r>
              <a:rPr lang="en-AU" sz="2400" dirty="0">
                <a:latin typeface="Inter Light" panose="02000403000000020004" pitchFamily="50" charset="0"/>
                <a:ea typeface="Inter Light" panose="02000403000000020004" pitchFamily="50" charset="0"/>
                <a:cs typeface="Inter Light" panose="02000403000000020004" pitchFamily="50" charset="0"/>
              </a:rPr>
              <a:t>Campaigns like the 16 Days of Activism are crucial because they shine a spotlight on the issue of gender-based violence and highlight what needs to change to prevent it.</a:t>
            </a:r>
          </a:p>
        </p:txBody>
      </p:sp>
      <p:pic>
        <p:nvPicPr>
          <p:cNvPr id="5" name="Picture 4" descr="Shape&#10;&#10;Description automatically generated">
            <a:extLst>
              <a:ext uri="{FF2B5EF4-FFF2-40B4-BE49-F238E27FC236}">
                <a16:creationId xmlns:a16="http://schemas.microsoft.com/office/drawing/2014/main" id="{6DA3A70D-5D0A-5723-99FC-633405977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
            <a:ext cx="2495238" cy="3352381"/>
          </a:xfrm>
          <a:prstGeom prst="rect">
            <a:avLst/>
          </a:prstGeom>
        </p:spPr>
      </p:pic>
    </p:spTree>
    <p:extLst>
      <p:ext uri="{BB962C8B-B14F-4D97-AF65-F5344CB8AC3E}">
        <p14:creationId xmlns:p14="http://schemas.microsoft.com/office/powerpoint/2010/main" val="23693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5BA03-F351-9F41-EBCE-C23F3AA4031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normAutofit/>
          </a:bodyPr>
          <a:lstStyle/>
          <a:p>
            <a:r>
              <a:rPr lang="en-AU" sz="32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Gender Inequality and Violence Against Women</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5009629" y="1813947"/>
            <a:ext cx="6560526" cy="3230104"/>
          </a:xfrm>
        </p:spPr>
        <p:txBody>
          <a:bodyPr>
            <a:normAutofit/>
          </a:bodyPr>
          <a:lstStyle/>
          <a:p>
            <a:pPr marL="0" indent="0">
              <a:buNone/>
            </a:pPr>
            <a:r>
              <a:rPr lang="en-AU" b="0" i="0" dirty="0">
                <a:effectLst/>
                <a:latin typeface="Inter Light" panose="02000403000000020004" pitchFamily="50" charset="0"/>
                <a:ea typeface="Inter Light" panose="02000403000000020004" pitchFamily="50" charset="0"/>
                <a:cs typeface="Inter Light" panose="02000403000000020004" pitchFamily="50" charset="0"/>
              </a:rPr>
              <a:t>Gender inequality </a:t>
            </a:r>
            <a:r>
              <a:rPr lang="en-AU" dirty="0">
                <a:latin typeface="Inter Light" panose="02000403000000020004" pitchFamily="50" charset="0"/>
                <a:ea typeface="Inter Light" panose="02000403000000020004" pitchFamily="50" charset="0"/>
                <a:cs typeface="Inter Light" panose="02000403000000020004" pitchFamily="50" charset="0"/>
              </a:rPr>
              <a:t>is the root cause </a:t>
            </a:r>
            <a:r>
              <a:rPr lang="en-AU" b="0" i="0" dirty="0">
                <a:effectLst/>
                <a:latin typeface="Inter Light" panose="02000403000000020004" pitchFamily="50" charset="0"/>
                <a:ea typeface="Inter Light" panose="02000403000000020004" pitchFamily="50" charset="0"/>
                <a:cs typeface="Inter Light" panose="02000403000000020004" pitchFamily="50" charset="0"/>
              </a:rPr>
              <a:t>of gender-based violence.</a:t>
            </a:r>
            <a:br>
              <a:rPr lang="en-AU" dirty="0">
                <a:latin typeface="Inter Light" panose="02000403000000020004" pitchFamily="50" charset="0"/>
                <a:ea typeface="Inter Light" panose="02000403000000020004" pitchFamily="50" charset="0"/>
                <a:cs typeface="Inter Light" panose="02000403000000020004" pitchFamily="50" charset="0"/>
              </a:rPr>
            </a:br>
            <a:br>
              <a:rPr lang="en-AU" dirty="0">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We can achieve gender equality through active learning, conscious decisions, respectful behaviour and by eliminating unconscious bias at home, at work and in the community. </a:t>
            </a:r>
            <a:endParaRPr lang="en-AU" dirty="0">
              <a:latin typeface="Inter Light" panose="02000403000000020004" pitchFamily="50" charset="0"/>
              <a:ea typeface="Inter Light" panose="02000403000000020004" pitchFamily="50" charset="0"/>
              <a:cs typeface="Inter Light" panose="02000403000000020004" pitchFamily="50" charset="0"/>
            </a:endParaRPr>
          </a:p>
        </p:txBody>
      </p:sp>
      <p:pic>
        <p:nvPicPr>
          <p:cNvPr id="9" name="Picture 8" descr="A picture containing text&#10;&#10;Description automatically generated">
            <a:extLst>
              <a:ext uri="{FF2B5EF4-FFF2-40B4-BE49-F238E27FC236}">
                <a16:creationId xmlns:a16="http://schemas.microsoft.com/office/drawing/2014/main" id="{B6A6D12A-F0E8-A9DD-36E9-98EA0A876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45" y="1524237"/>
            <a:ext cx="4171429" cy="3809524"/>
          </a:xfrm>
          <a:prstGeom prst="rect">
            <a:avLst/>
          </a:prstGeom>
        </p:spPr>
      </p:pic>
    </p:spTree>
    <p:extLst>
      <p:ext uri="{BB962C8B-B14F-4D97-AF65-F5344CB8AC3E}">
        <p14:creationId xmlns:p14="http://schemas.microsoft.com/office/powerpoint/2010/main" val="271476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62941-2FA4-B2C8-D101-7A2D66A536C0}"/>
              </a:ext>
            </a:extLst>
          </p:cNvPr>
          <p:cNvPicPr>
            <a:picLocks noChangeAspect="1"/>
          </p:cNvPicPr>
          <p:nvPr/>
        </p:nvPicPr>
        <p:blipFill>
          <a:blip r:embed="rId2"/>
          <a:stretch>
            <a:fill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F863BE28-1C61-EA8F-3832-0726CD527DCE}"/>
              </a:ext>
            </a:extLst>
          </p:cNvPr>
          <p:cNvPicPr>
            <a:picLocks noChangeAspect="1"/>
          </p:cNvPicPr>
          <p:nvPr/>
        </p:nvPicPr>
        <p:blipFill>
          <a:blip r:embed="rId3">
            <a:alphaModFix amt="90000"/>
          </a:blip>
          <a:stretch>
            <a:fillRect/>
          </a:stretch>
        </p:blipFill>
        <p:spPr>
          <a:xfrm>
            <a:off x="106837" y="2995203"/>
            <a:ext cx="3780148" cy="3780148"/>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It's a Global Problem</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normAutofit/>
          </a:bodyPr>
          <a:lstStyle/>
          <a:p>
            <a:pPr marL="0" indent="0" algn="l">
              <a:buNone/>
            </a:pP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Gender-based violence is a global problem that requires global action! </a:t>
            </a:r>
          </a:p>
          <a:p>
            <a:pPr marL="0" indent="0" algn="l">
              <a:buNone/>
            </a:pPr>
            <a:endParaRPr lang="en-AU" sz="2200" b="0" i="0" dirty="0">
              <a:effectLst/>
              <a:latin typeface="Inter Light" panose="02000403000000020004" pitchFamily="50" charset="0"/>
              <a:ea typeface="Inter Light" panose="02000403000000020004" pitchFamily="50" charset="0"/>
              <a:cs typeface="Inter Light" panose="02000403000000020004" pitchFamily="50" charset="0"/>
            </a:endParaRPr>
          </a:p>
          <a:p>
            <a:pPr marL="0" indent="0" algn="l">
              <a:buNone/>
            </a:pP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You may get the sense that because it’s such a widespread issue that there</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isn’t much individuals can do in their own local area. However,</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here’s the good news: gender-based violence is preventable</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and promoting and normalising gender equality is at the</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heart of the solution. This is captured in an evidenced</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based national framework called </a:t>
            </a:r>
            <a:r>
              <a:rPr lang="en-AU" sz="22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4">
                  <a:extLst>
                    <a:ext uri="{A12FA001-AC4F-418D-AE19-62706E023703}">
                      <ahyp:hlinkClr xmlns:ahyp="http://schemas.microsoft.com/office/drawing/2018/hyperlinkcolor" val="tx"/>
                    </a:ext>
                  </a:extLst>
                </a:hlinkClick>
              </a:rPr>
              <a:t>Change the Story</a:t>
            </a: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a:t>
            </a: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developed by Our Watch.</a:t>
            </a:r>
          </a:p>
          <a:p>
            <a:pPr marL="0" indent="0" algn="l">
              <a:buNone/>
            </a:pPr>
            <a:br>
              <a:rPr lang="en-AU" sz="22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                                    A common saying is </a:t>
            </a:r>
            <a:r>
              <a:rPr lang="en-AU" sz="2200" b="0" i="1" dirty="0">
                <a:effectLst/>
                <a:latin typeface="Inter Light" panose="02000403000000020004" pitchFamily="50" charset="0"/>
                <a:ea typeface="Inter Light" panose="02000403000000020004" pitchFamily="50" charset="0"/>
                <a:cs typeface="Inter Light" panose="02000403000000020004" pitchFamily="50" charset="0"/>
              </a:rPr>
              <a:t>not every act of disrespect leads to</a:t>
            </a:r>
            <a:br>
              <a:rPr lang="en-AU" sz="2200" b="0" i="1" dirty="0">
                <a:effectLst/>
                <a:latin typeface="Inter Light" panose="02000403000000020004" pitchFamily="50" charset="0"/>
                <a:ea typeface="Inter Light" panose="02000403000000020004" pitchFamily="50" charset="0"/>
                <a:cs typeface="Inter Light" panose="02000403000000020004" pitchFamily="50" charset="0"/>
              </a:rPr>
            </a:br>
            <a:r>
              <a:rPr lang="en-AU" sz="2200" b="0" i="1" dirty="0">
                <a:effectLst/>
                <a:latin typeface="Inter Light" panose="02000403000000020004" pitchFamily="50" charset="0"/>
                <a:ea typeface="Inter Light" panose="02000403000000020004" pitchFamily="50" charset="0"/>
                <a:cs typeface="Inter Light" panose="02000403000000020004" pitchFamily="50" charset="0"/>
              </a:rPr>
              <a:t>                                    violence, but every act of violence starts with disrespect</a:t>
            </a:r>
            <a:r>
              <a:rPr lang="en-AU" sz="2200" b="0" i="0" dirty="0">
                <a:effectLst/>
                <a:latin typeface="Inter Light" panose="02000403000000020004" pitchFamily="50" charset="0"/>
                <a:ea typeface="Inter Light" panose="02000403000000020004" pitchFamily="50" charset="0"/>
                <a:cs typeface="Inter Light" panose="02000403000000020004" pitchFamily="50" charset="0"/>
              </a:rPr>
              <a:t>.​</a:t>
            </a:r>
          </a:p>
          <a:p>
            <a:pPr marL="0" indent="0">
              <a:buNone/>
            </a:pPr>
            <a:endParaRPr lang="en-AU" dirty="0">
              <a:latin typeface="Inter Light" panose="02000403000000020004" pitchFamily="50" charset="0"/>
              <a:ea typeface="Inter Light" panose="02000403000000020004" pitchFamily="50" charset="0"/>
              <a:cs typeface="Inter Light" panose="02000403000000020004" pitchFamily="50" charset="0"/>
            </a:endParaRPr>
          </a:p>
        </p:txBody>
      </p:sp>
    </p:spTree>
    <p:extLst>
      <p:ext uri="{BB962C8B-B14F-4D97-AF65-F5344CB8AC3E}">
        <p14:creationId xmlns:p14="http://schemas.microsoft.com/office/powerpoint/2010/main" val="262753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Everyone has a Role to Play</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normAutofit lnSpcReduction="10000"/>
          </a:bodyPr>
          <a:lstStyle/>
          <a:p>
            <a:pPr marL="0" indent="0">
              <a:buNone/>
            </a:pPr>
            <a:r>
              <a:rPr lang="en-AU" sz="2000" dirty="0">
                <a:latin typeface="Inter Light" panose="02000403000000020004" pitchFamily="50" charset="0"/>
                <a:ea typeface="Inter Light" panose="02000403000000020004" pitchFamily="50" charset="0"/>
                <a:cs typeface="Inter Light" panose="02000403000000020004" pitchFamily="50" charset="0"/>
              </a:rPr>
              <a:t>Research has found that when there are unequal power relations, and unequal value and respect shown to men, women and gender diverse people, these create broader conditions in society that produce violence.​</a:t>
            </a:r>
          </a:p>
          <a:p>
            <a:pPr marL="0" indent="0">
              <a:buNone/>
            </a:pPr>
            <a:endParaRPr lang="en-AU" sz="2000" dirty="0">
              <a:latin typeface="Inter Light" panose="02000403000000020004" pitchFamily="50" charset="0"/>
              <a:ea typeface="Inter Light" panose="02000403000000020004" pitchFamily="50" charset="0"/>
              <a:cs typeface="Inter Light" panose="02000403000000020004" pitchFamily="50" charset="0"/>
            </a:endParaRPr>
          </a:p>
          <a:p>
            <a:pPr marL="0" indent="0">
              <a:buNone/>
            </a:pPr>
            <a:r>
              <a:rPr lang="en-AU" sz="2000" dirty="0">
                <a:latin typeface="Inter Light" panose="02000403000000020004" pitchFamily="50" charset="0"/>
                <a:ea typeface="Inter Light" panose="02000403000000020004" pitchFamily="50" charset="0"/>
                <a:cs typeface="Inter Light" panose="02000403000000020004" pitchFamily="50" charset="0"/>
              </a:rPr>
              <a:t>So to address gender inequality as the root cause of the problem, we must look beyond the individual, and at the broader culture that may subtly shape attitudes towards violence. ​</a:t>
            </a:r>
          </a:p>
          <a:p>
            <a:pPr marL="0" indent="0">
              <a:buNone/>
            </a:pPr>
            <a:r>
              <a:rPr lang="en-AU" sz="2000" dirty="0">
                <a:latin typeface="Inter Light" panose="02000403000000020004" pitchFamily="50" charset="0"/>
                <a:ea typeface="Inter Light" panose="02000403000000020004" pitchFamily="50" charset="0"/>
                <a:cs typeface="Inter Light" panose="02000403000000020004" pitchFamily="50" charset="0"/>
              </a:rPr>
              <a:t>​​</a:t>
            </a:r>
          </a:p>
          <a:p>
            <a:pPr marL="0" indent="0">
              <a:buNone/>
            </a:pPr>
            <a:r>
              <a:rPr lang="en-AU" sz="2000" dirty="0">
                <a:latin typeface="Inter Light" panose="02000403000000020004" pitchFamily="50" charset="0"/>
                <a:ea typeface="Inter Light" panose="02000403000000020004" pitchFamily="50" charset="0"/>
                <a:cs typeface="Inter Light" panose="02000403000000020004" pitchFamily="50" charset="0"/>
              </a:rPr>
              <a:t>A long-term approach is needed to achieve cultural change, however many small actions can make a big difference collectively. Everyone has a role to play in challenging harmful stereotypes, norms and structures that perpetuate inequality </a:t>
            </a:r>
            <a:br>
              <a:rPr lang="en-AU" sz="2000" dirty="0">
                <a:latin typeface="Inter Light" panose="02000403000000020004" pitchFamily="50" charset="0"/>
                <a:ea typeface="Inter Light" panose="02000403000000020004" pitchFamily="50" charset="0"/>
                <a:cs typeface="Inter Light" panose="02000403000000020004" pitchFamily="50" charset="0"/>
              </a:rPr>
            </a:br>
            <a:r>
              <a:rPr lang="en-AU" sz="2000" dirty="0">
                <a:latin typeface="Inter Light" panose="02000403000000020004" pitchFamily="50" charset="0"/>
                <a:ea typeface="Inter Light" panose="02000403000000020004" pitchFamily="50" charset="0"/>
                <a:cs typeface="Inter Light" panose="02000403000000020004" pitchFamily="50" charset="0"/>
              </a:rPr>
              <a:t>and disrespect. </a:t>
            </a:r>
          </a:p>
          <a:p>
            <a:pPr marL="0" indent="0">
              <a:buNone/>
            </a:pPr>
            <a:endParaRPr lang="en-AU" sz="2000" dirty="0">
              <a:latin typeface="Inter Light" panose="02000403000000020004" pitchFamily="50" charset="0"/>
              <a:ea typeface="Inter Light" panose="02000403000000020004" pitchFamily="50" charset="0"/>
              <a:cs typeface="Inter Light" panose="02000403000000020004" pitchFamily="50" charset="0"/>
            </a:endParaRPr>
          </a:p>
          <a:p>
            <a:pPr marL="0" indent="0">
              <a:buNone/>
            </a:pPr>
            <a:r>
              <a:rPr lang="en-AU" sz="2000" dirty="0">
                <a:latin typeface="Inter Light" panose="02000403000000020004" pitchFamily="50" charset="0"/>
                <a:ea typeface="Inter Light" panose="02000403000000020004" pitchFamily="50" charset="0"/>
                <a:cs typeface="Inter Light" panose="02000403000000020004" pitchFamily="50" charset="0"/>
              </a:rPr>
              <a:t>Because when gender equality exists, we all benefit.</a:t>
            </a:r>
          </a:p>
        </p:txBody>
      </p:sp>
      <p:pic>
        <p:nvPicPr>
          <p:cNvPr id="5" name="Picture 4">
            <a:extLst>
              <a:ext uri="{FF2B5EF4-FFF2-40B4-BE49-F238E27FC236}">
                <a16:creationId xmlns:a16="http://schemas.microsoft.com/office/drawing/2014/main" id="{CE67E86F-67D8-8904-76CA-765EDFE78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762" y="3505619"/>
            <a:ext cx="2495238" cy="3352381"/>
          </a:xfrm>
          <a:prstGeom prst="rect">
            <a:avLst/>
          </a:prstGeom>
        </p:spPr>
      </p:pic>
    </p:spTree>
    <p:extLst>
      <p:ext uri="{BB962C8B-B14F-4D97-AF65-F5344CB8AC3E}">
        <p14:creationId xmlns:p14="http://schemas.microsoft.com/office/powerpoint/2010/main" val="337240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The Victorian Campaign</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838200" y="1825625"/>
            <a:ext cx="10515600" cy="4735431"/>
          </a:xfrm>
        </p:spPr>
        <p:txBody>
          <a:bodyPr>
            <a:normAutofit/>
          </a:bodyPr>
          <a:lstStyle/>
          <a:p>
            <a:pPr marL="0" indent="0">
              <a:buNone/>
            </a:pPr>
            <a:r>
              <a:rPr lang="en-AU" b="0" i="0" dirty="0">
                <a:effectLst/>
                <a:latin typeface="Inter Light" panose="02000403000000020004" pitchFamily="50" charset="0"/>
                <a:ea typeface="Inter Light" panose="02000403000000020004" pitchFamily="50" charset="0"/>
                <a:cs typeface="Inter Light" panose="02000403000000020004" pitchFamily="50" charset="0"/>
              </a:rPr>
              <a:t>The </a:t>
            </a:r>
            <a:r>
              <a:rPr lang="en-AU"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Victorian Campaign</a:t>
            </a:r>
            <a:r>
              <a:rPr lang="en-AU"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rPr>
              <a:t> </a:t>
            </a:r>
            <a:r>
              <a:rPr lang="en-AU" b="0" i="0" dirty="0">
                <a:effectLst/>
                <a:latin typeface="Inter Light" panose="02000403000000020004" pitchFamily="50" charset="0"/>
                <a:ea typeface="Inter Light" panose="02000403000000020004" pitchFamily="50" charset="0"/>
                <a:cs typeface="Inter Light" panose="02000403000000020004" pitchFamily="50" charset="0"/>
              </a:rPr>
              <a:t>is coordinated by </a:t>
            </a:r>
            <a:r>
              <a:rPr lang="en-AU"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Safe and Equal</a:t>
            </a:r>
            <a:r>
              <a:rPr lang="en-AU" b="0" i="0" dirty="0">
                <a:effectLst/>
                <a:latin typeface="Inter Light" panose="02000403000000020004" pitchFamily="50" charset="0"/>
                <a:ea typeface="Inter Light" panose="02000403000000020004" pitchFamily="50" charset="0"/>
                <a:cs typeface="Inter Light" panose="02000403000000020004" pitchFamily="50" charset="0"/>
              </a:rPr>
              <a:t>, in partnership with </a:t>
            </a:r>
            <a:r>
              <a:rPr lang="en-AU"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4">
                  <a:extLst>
                    <a:ext uri="{A12FA001-AC4F-418D-AE19-62706E023703}">
                      <ahyp:hlinkClr xmlns:ahyp="http://schemas.microsoft.com/office/drawing/2018/hyperlinkcolor" val="tx"/>
                    </a:ext>
                  </a:extLst>
                </a:hlinkClick>
              </a:rPr>
              <a:t>Respect Victoria</a:t>
            </a:r>
            <a:r>
              <a:rPr lang="en-AU" b="0" i="0" dirty="0">
                <a:effectLst/>
                <a:latin typeface="Inter Light" panose="02000403000000020004" pitchFamily="50" charset="0"/>
                <a:ea typeface="Inter Light" panose="02000403000000020004" pitchFamily="50" charset="0"/>
                <a:cs typeface="Inter Light" panose="02000403000000020004" pitchFamily="50" charset="0"/>
              </a:rPr>
              <a:t>, to deliver and support local community engagement with the 16 days of Activism's yearly theme.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In 2022 the Victorian theme is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5">
                  <a:extLst>
                    <a:ext uri="{A12FA001-AC4F-418D-AE19-62706E023703}">
                      <ahyp:hlinkClr xmlns:ahyp="http://schemas.microsoft.com/office/drawing/2018/hyperlinkcolor" val="tx"/>
                    </a:ext>
                  </a:extLst>
                </a:hlinkClick>
              </a:rPr>
              <a:t>Respect Women: Call it Out (Respect Is)</a:t>
            </a:r>
            <a:r>
              <a:rPr lang="en-AU" b="0" i="0" dirty="0">
                <a:solidFill>
                  <a:schemeClr val="accent2">
                    <a:lumMod val="75000"/>
                  </a:schemeClr>
                </a:solidFill>
                <a:effectLst/>
                <a:latin typeface="Inter Semi Bold" panose="02000703000000020004" pitchFamily="50" charset="0"/>
                <a:ea typeface="Inter Semi Bold" panose="02000703000000020004" pitchFamily="50" charset="0"/>
                <a:cs typeface="Inter Semi Bold" panose="02000703000000020004" pitchFamily="50" charset="0"/>
              </a:rPr>
              <a:t> </a:t>
            </a:r>
            <a:br>
              <a:rPr lang="en-AU" b="0" i="0" dirty="0">
                <a:solidFill>
                  <a:schemeClr val="accent2">
                    <a:lumMod val="75000"/>
                  </a:schemeClr>
                </a:solidFill>
                <a:effectLst/>
                <a:latin typeface="Inter Semi Bold" panose="02000703000000020004" pitchFamily="50" charset="0"/>
                <a:ea typeface="Inter Semi Bold" panose="02000703000000020004" pitchFamily="50" charset="0"/>
                <a:cs typeface="Inter Semi Bold" panose="020007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to encourage people to choose to lead with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respect in their relationships, workplaces,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schools, universities, and homes, which can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ultimately prevent family violence and </a:t>
            </a:r>
            <a:br>
              <a:rPr lang="en-AU" b="0" i="0" dirty="0">
                <a:effectLst/>
                <a:latin typeface="Inter Light" panose="02000403000000020004" pitchFamily="50" charset="0"/>
                <a:ea typeface="Inter Light" panose="02000403000000020004" pitchFamily="50" charset="0"/>
                <a:cs typeface="Inter Light" panose="02000403000000020004" pitchFamily="50" charset="0"/>
              </a:rPr>
            </a:br>
            <a:r>
              <a:rPr lang="en-AU" b="0" i="0" dirty="0">
                <a:effectLst/>
                <a:latin typeface="Inter Light" panose="02000403000000020004" pitchFamily="50" charset="0"/>
                <a:ea typeface="Inter Light" panose="02000403000000020004" pitchFamily="50" charset="0"/>
                <a:cs typeface="Inter Light" panose="02000403000000020004" pitchFamily="50" charset="0"/>
              </a:rPr>
              <a:t>gender-based violence.</a:t>
            </a:r>
            <a:endParaRPr lang="en-AU" dirty="0">
              <a:latin typeface="Inter Light" panose="02000403000000020004" pitchFamily="50" charset="0"/>
              <a:ea typeface="Inter Light" panose="02000403000000020004" pitchFamily="50" charset="0"/>
              <a:cs typeface="Inter Light" panose="02000403000000020004" pitchFamily="50" charset="0"/>
            </a:endParaRPr>
          </a:p>
        </p:txBody>
      </p:sp>
      <p:pic>
        <p:nvPicPr>
          <p:cNvPr id="5" name="Picture 4" descr="Map&#10;&#10;Description automatically generated">
            <a:extLst>
              <a:ext uri="{FF2B5EF4-FFF2-40B4-BE49-F238E27FC236}">
                <a16:creationId xmlns:a16="http://schemas.microsoft.com/office/drawing/2014/main" id="{C152CC31-BE44-B26C-FC08-2E2224592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439" y="3921551"/>
            <a:ext cx="3670561" cy="2936449"/>
          </a:xfrm>
          <a:prstGeom prst="rect">
            <a:avLst/>
          </a:prstGeom>
        </p:spPr>
      </p:pic>
    </p:spTree>
    <p:extLst>
      <p:ext uri="{BB962C8B-B14F-4D97-AF65-F5344CB8AC3E}">
        <p14:creationId xmlns:p14="http://schemas.microsoft.com/office/powerpoint/2010/main" val="173372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normAutofit/>
          </a:bodyPr>
          <a:lstStyle/>
          <a:p>
            <a:r>
              <a:rPr lang="en-AU" sz="40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Goulburn Valley and North East Victoria</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838200" y="1690688"/>
            <a:ext cx="10515600" cy="4667251"/>
          </a:xfrm>
        </p:spPr>
        <p:txBody>
          <a:bodyPr>
            <a:noAutofit/>
          </a:bodyPr>
          <a:lstStyle/>
          <a:p>
            <a:pPr marL="0" indent="0">
              <a:buNone/>
            </a:pP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This year Women’s Health Goulburn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North East (WHGNE) are happy to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support our community and gender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equity partners through the launch of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the </a:t>
            </a:r>
            <a:r>
              <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WHGNE Learning Management </a:t>
            </a:r>
            <a:br>
              <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br>
            <a:r>
              <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System</a:t>
            </a: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a:t>
            </a:r>
            <a:r>
              <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 </a:t>
            </a:r>
            <a:br>
              <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br>
            <a:endParaRPr lang="en-AU" sz="20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endParaRPr>
          </a:p>
          <a:p>
            <a:pPr marL="0" indent="0">
              <a:buNone/>
            </a:pP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Throughout the 16 Days of Activism,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stakeholders and the community can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access resources via this digital hub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to build knowledge and encourage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meaningful action to progress gender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equality and create the conditions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necessary to prevent gender-based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violence in our</a:t>
            </a:r>
            <a:r>
              <a:rPr lang="en-AU" sz="2000" dirty="0">
                <a:latin typeface="Inter Light" panose="02000403000000020004" pitchFamily="50" charset="0"/>
                <a:ea typeface="Inter Light" panose="02000403000000020004" pitchFamily="50" charset="0"/>
                <a:cs typeface="Inter Light" panose="02000403000000020004" pitchFamily="50" charset="0"/>
              </a:rPr>
              <a:t> </a:t>
            </a: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homes, our workplaces, </a:t>
            </a:r>
            <a:br>
              <a:rPr lang="en-AU" sz="2000" b="0" i="0" dirty="0">
                <a:effectLst/>
                <a:latin typeface="Inter Light" panose="02000403000000020004" pitchFamily="50" charset="0"/>
                <a:ea typeface="Inter Light" panose="02000403000000020004" pitchFamily="50" charset="0"/>
                <a:cs typeface="Inter Light" panose="02000403000000020004" pitchFamily="50" charset="0"/>
              </a:rPr>
            </a:br>
            <a:r>
              <a:rPr lang="en-AU" sz="2000" b="0" i="0" dirty="0">
                <a:effectLst/>
                <a:latin typeface="Inter Light" panose="02000403000000020004" pitchFamily="50" charset="0"/>
                <a:ea typeface="Inter Light" panose="02000403000000020004" pitchFamily="50" charset="0"/>
                <a:cs typeface="Inter Light" panose="02000403000000020004" pitchFamily="50" charset="0"/>
              </a:rPr>
              <a:t>institutions and communities.</a:t>
            </a:r>
            <a:endParaRPr lang="en-AU" sz="2000" dirty="0">
              <a:latin typeface="Inter Light" panose="02000403000000020004" pitchFamily="50" charset="0"/>
              <a:ea typeface="Inter Light" panose="02000403000000020004" pitchFamily="50" charset="0"/>
              <a:cs typeface="Inter Light" panose="02000403000000020004" pitchFamily="50" charset="0"/>
            </a:endParaRPr>
          </a:p>
        </p:txBody>
      </p:sp>
      <p:pic>
        <p:nvPicPr>
          <p:cNvPr id="5" name="Picture 4">
            <a:extLst>
              <a:ext uri="{FF2B5EF4-FFF2-40B4-BE49-F238E27FC236}">
                <a16:creationId xmlns:a16="http://schemas.microsoft.com/office/drawing/2014/main" id="{D0473404-0CA5-0079-E881-1DDC3F289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145" y="2175233"/>
            <a:ext cx="5306526" cy="3791933"/>
          </a:xfrm>
          <a:prstGeom prst="rect">
            <a:avLst/>
          </a:prstGeom>
        </p:spPr>
      </p:pic>
    </p:spTree>
    <p:extLst>
      <p:ext uri="{BB962C8B-B14F-4D97-AF65-F5344CB8AC3E}">
        <p14:creationId xmlns:p14="http://schemas.microsoft.com/office/powerpoint/2010/main" val="33054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4704567" y="508913"/>
            <a:ext cx="7333953" cy="1325563"/>
          </a:xfrm>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How you can get Involved</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5011525" y="2145749"/>
            <a:ext cx="7026995" cy="3953393"/>
          </a:xfrm>
        </p:spPr>
        <p:txBody>
          <a:bodyPr>
            <a:normAutofit/>
          </a:bodyPr>
          <a:lstStyle/>
          <a:p>
            <a:pPr algn="l">
              <a:buClr>
                <a:srgbClr val="540C2E"/>
              </a:buClr>
              <a:buFont typeface="Wingdings" panose="05000000000000000000" pitchFamily="2" charset="2"/>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Attend a local 16 Days event, online or socially distanced. </a:t>
            </a:r>
            <a:endParaRPr lang="en-AU" sz="2400" b="0" i="0" dirty="0">
              <a:effectLst/>
              <a:highlight>
                <a:srgbClr val="FFFF00"/>
              </a:highlight>
              <a:latin typeface="Inter Light" panose="02000403000000020004" pitchFamily="50" charset="0"/>
              <a:ea typeface="Inter Light" panose="02000403000000020004" pitchFamily="50" charset="0"/>
              <a:cs typeface="Inter Light" panose="02000403000000020004" pitchFamily="50" charset="0"/>
            </a:endParaRPr>
          </a:p>
          <a:p>
            <a:pPr algn="l">
              <a:buClr>
                <a:srgbClr val="540C2E"/>
              </a:buClr>
              <a:buFont typeface="Wingdings" panose="05000000000000000000" pitchFamily="2" charset="2"/>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Join the walk against family violence. Register online at </a:t>
            </a:r>
            <a:r>
              <a:rPr lang="en-AU" sz="24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Safe Steps</a:t>
            </a:r>
            <a:r>
              <a:rPr lang="en-AU" sz="24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rPr>
              <a:t> </a:t>
            </a:r>
          </a:p>
          <a:p>
            <a:pPr algn="l">
              <a:buFont typeface="Arial" panose="020B0604020202020204" pitchFamily="34" charset="0"/>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Follow us on </a:t>
            </a:r>
            <a:r>
              <a:rPr lang="en-AU" sz="2400" b="1"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Facebook</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 </a:t>
            </a:r>
            <a:r>
              <a:rPr lang="en-AU" sz="2400" b="1"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4">
                  <a:extLst>
                    <a:ext uri="{A12FA001-AC4F-418D-AE19-62706E023703}">
                      <ahyp:hlinkClr xmlns:ahyp="http://schemas.microsoft.com/office/drawing/2018/hyperlinkcolor" val="tx"/>
                    </a:ext>
                  </a:extLst>
                </a:hlinkClick>
              </a:rPr>
              <a:t>Instagram</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 or </a:t>
            </a:r>
            <a:r>
              <a:rPr lang="en-AU" sz="2400" b="1" i="0" u="none" strike="noStrike" dirty="0" err="1">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5">
                  <a:extLst>
                    <a:ext uri="{A12FA001-AC4F-418D-AE19-62706E023703}">
                      <ahyp:hlinkClr xmlns:ahyp="http://schemas.microsoft.com/office/drawing/2018/hyperlinkcolor" val="tx"/>
                    </a:ext>
                  </a:extLst>
                </a:hlinkClick>
              </a:rPr>
              <a:t>LinkedIN</a:t>
            </a:r>
            <a:r>
              <a:rPr lang="en-AU" sz="2400" b="0" i="0" dirty="0">
                <a:solidFill>
                  <a:srgbClr val="3F4041"/>
                </a:solidFill>
                <a:effectLst/>
                <a:latin typeface="Inter Light" panose="02000403000000020004" pitchFamily="50" charset="0"/>
                <a:ea typeface="Inter Light" panose="02000403000000020004" pitchFamily="50" charset="0"/>
                <a:cs typeface="Inter Light" panose="02000403000000020004" pitchFamily="50" charset="0"/>
              </a:rPr>
              <a:t> </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and re-share our posts </a:t>
            </a:r>
          </a:p>
          <a:p>
            <a:pPr algn="l">
              <a:buClr>
                <a:srgbClr val="540C2E"/>
              </a:buClr>
              <a:buFont typeface="Wingdings" panose="05000000000000000000" pitchFamily="2" charset="2"/>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Start the conversation around weaving women’s rights and gender equality into the everyday life of your team, staff and work culture. </a:t>
            </a:r>
            <a:r>
              <a:rPr lang="en-AU" sz="2400" dirty="0">
                <a:latin typeface="Inter Light" panose="02000403000000020004" pitchFamily="50" charset="0"/>
                <a:ea typeface="Inter Light" panose="02000403000000020004" pitchFamily="50" charset="0"/>
                <a:cs typeface="Inter Light" panose="02000403000000020004" pitchFamily="50" charset="0"/>
              </a:rPr>
              <a:t>Try</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 the same at home! </a:t>
            </a:r>
          </a:p>
        </p:txBody>
      </p:sp>
      <p:pic>
        <p:nvPicPr>
          <p:cNvPr id="6" name="Picture 5" descr="Shape&#10;&#10;Description automatically generated">
            <a:extLst>
              <a:ext uri="{FF2B5EF4-FFF2-40B4-BE49-F238E27FC236}">
                <a16:creationId xmlns:a16="http://schemas.microsoft.com/office/drawing/2014/main" id="{229FEF4D-94DC-BDC9-10ED-1BE36D5D54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495238" cy="3352381"/>
          </a:xfrm>
          <a:prstGeom prst="rect">
            <a:avLst/>
          </a:prstGeom>
        </p:spPr>
      </p:pic>
      <p:pic>
        <p:nvPicPr>
          <p:cNvPr id="5" name="Picture 4">
            <a:extLst>
              <a:ext uri="{FF2B5EF4-FFF2-40B4-BE49-F238E27FC236}">
                <a16:creationId xmlns:a16="http://schemas.microsoft.com/office/drawing/2014/main" id="{6C851D53-C21C-289A-08B1-91E8372F5C84}"/>
              </a:ext>
            </a:extLst>
          </p:cNvPr>
          <p:cNvPicPr>
            <a:picLocks noChangeAspect="1"/>
          </p:cNvPicPr>
          <p:nvPr/>
        </p:nvPicPr>
        <p:blipFill>
          <a:blip r:embed="rId7"/>
          <a:stretch>
            <a:fillRect/>
          </a:stretch>
        </p:blipFill>
        <p:spPr>
          <a:xfrm>
            <a:off x="319365" y="1992763"/>
            <a:ext cx="4776510" cy="4865238"/>
          </a:xfrm>
          <a:prstGeom prst="rect">
            <a:avLst/>
          </a:prstGeom>
        </p:spPr>
      </p:pic>
    </p:spTree>
    <p:extLst>
      <p:ext uri="{BB962C8B-B14F-4D97-AF65-F5344CB8AC3E}">
        <p14:creationId xmlns:p14="http://schemas.microsoft.com/office/powerpoint/2010/main" val="229407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Cultural Change</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lstStyle/>
          <a:p>
            <a:pPr marL="0" indent="0">
              <a:buNone/>
            </a:pPr>
            <a:r>
              <a:rPr lang="en-AU" dirty="0">
                <a:latin typeface="Inter Light" panose="02000403000000020004" pitchFamily="50" charset="0"/>
                <a:ea typeface="Inter Light" panose="02000403000000020004" pitchFamily="50" charset="0"/>
                <a:cs typeface="Inter Light" panose="02000403000000020004" pitchFamily="50" charset="0"/>
              </a:rPr>
              <a:t>Cultural change is integral to preventing gender-based violence; that's why the 16 Days of Activism is a great event on the calendar - it puts a spotlight on gender-based violence whilst encouraging cultural change on local, national and global levels.</a:t>
            </a:r>
          </a:p>
        </p:txBody>
      </p:sp>
      <p:pic>
        <p:nvPicPr>
          <p:cNvPr id="6" name="Picture 5">
            <a:extLst>
              <a:ext uri="{FF2B5EF4-FFF2-40B4-BE49-F238E27FC236}">
                <a16:creationId xmlns:a16="http://schemas.microsoft.com/office/drawing/2014/main" id="{4C64166C-E4D2-AEBB-584B-D8BAB23DA02F}"/>
              </a:ext>
            </a:extLst>
          </p:cNvPr>
          <p:cNvPicPr>
            <a:picLocks noChangeAspect="1"/>
          </p:cNvPicPr>
          <p:nvPr/>
        </p:nvPicPr>
        <p:blipFill>
          <a:blip r:embed="rId2"/>
          <a:stretch>
            <a:fillRect/>
          </a:stretch>
        </p:blipFill>
        <p:spPr>
          <a:xfrm rot="20313247">
            <a:off x="3378453" y="3892467"/>
            <a:ext cx="2960974" cy="2248292"/>
          </a:xfrm>
          <a:prstGeom prst="rect">
            <a:avLst/>
          </a:prstGeom>
        </p:spPr>
      </p:pic>
      <p:pic>
        <p:nvPicPr>
          <p:cNvPr id="8" name="Picture 7">
            <a:extLst>
              <a:ext uri="{FF2B5EF4-FFF2-40B4-BE49-F238E27FC236}">
                <a16:creationId xmlns:a16="http://schemas.microsoft.com/office/drawing/2014/main" id="{0D76B545-3EE2-37C9-4694-488078ADD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762" y="3505619"/>
            <a:ext cx="2495238" cy="3352381"/>
          </a:xfrm>
          <a:prstGeom prst="rect">
            <a:avLst/>
          </a:prstGeom>
        </p:spPr>
      </p:pic>
    </p:spTree>
    <p:extLst>
      <p:ext uri="{BB962C8B-B14F-4D97-AF65-F5344CB8AC3E}">
        <p14:creationId xmlns:p14="http://schemas.microsoft.com/office/powerpoint/2010/main" val="247788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Acknowledgment</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sp>
        <p:nvSpPr>
          <p:cNvPr id="10" name="Title 1">
            <a:extLst>
              <a:ext uri="{FF2B5EF4-FFF2-40B4-BE49-F238E27FC236}">
                <a16:creationId xmlns:a16="http://schemas.microsoft.com/office/drawing/2014/main" id="{3038DF38-A176-261E-4590-8634830F952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sp>
        <p:nvSpPr>
          <p:cNvPr id="11" name="Content Placeholder 2">
            <a:extLst>
              <a:ext uri="{FF2B5EF4-FFF2-40B4-BE49-F238E27FC236}">
                <a16:creationId xmlns:a16="http://schemas.microsoft.com/office/drawing/2014/main" id="{5EDF731B-09D3-6541-813A-DBD78D3A84BF}"/>
              </a:ext>
            </a:extLst>
          </p:cNvPr>
          <p:cNvSpPr txBox="1">
            <a:spLocks/>
          </p:cNvSpPr>
          <p:nvPr/>
        </p:nvSpPr>
        <p:spPr>
          <a:xfrm>
            <a:off x="1089351" y="1752809"/>
            <a:ext cx="9780657" cy="335238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latin typeface="Inter Light" panose="02000403000000020004" pitchFamily="50" charset="0"/>
                <a:ea typeface="Inter Light" panose="02000403000000020004" pitchFamily="50" charset="0"/>
                <a:cs typeface="Inter Light" panose="02000403000000020004" pitchFamily="50" charset="0"/>
              </a:rPr>
              <a:t>We are intersectional in our approach and are proud to stand beside generations of great women whose work has brought us closer to equality for all. </a:t>
            </a:r>
            <a:br>
              <a:rPr lang="en-AU" dirty="0">
                <a:latin typeface="Inter Light" panose="02000403000000020004" pitchFamily="50" charset="0"/>
                <a:ea typeface="Inter Light" panose="02000403000000020004" pitchFamily="50" charset="0"/>
                <a:cs typeface="Inter Light" panose="02000403000000020004" pitchFamily="50" charset="0"/>
              </a:rPr>
            </a:br>
            <a:endParaRPr lang="en-AU" dirty="0">
              <a:latin typeface="Inter Light" panose="02000403000000020004" pitchFamily="50" charset="0"/>
              <a:ea typeface="Inter Light" panose="02000403000000020004" pitchFamily="50" charset="0"/>
              <a:cs typeface="Inter Light" panose="02000403000000020004" pitchFamily="50" charset="0"/>
            </a:endParaRPr>
          </a:p>
          <a:p>
            <a:pPr marL="0" indent="0" algn="ctr">
              <a:buFont typeface="Arial" panose="020B0604020202020204" pitchFamily="34" charset="0"/>
              <a:buNone/>
            </a:pPr>
            <a:r>
              <a:rPr lang="en-AU" dirty="0">
                <a:latin typeface="Inter Light" panose="02000403000000020004" pitchFamily="50" charset="0"/>
                <a:ea typeface="Inter Light" panose="02000403000000020004" pitchFamily="50" charset="0"/>
                <a:cs typeface="Inter Light" panose="02000403000000020004" pitchFamily="50" charset="0"/>
              </a:rPr>
              <a:t>We acknowledge the wisdom, living culture and connection of the Traditional Custodians of the lands on which we work, and acknowledge the proof</a:t>
            </a:r>
            <a:br>
              <a:rPr lang="en-AU" dirty="0">
                <a:latin typeface="Inter Light" panose="02000403000000020004" pitchFamily="50" charset="0"/>
                <a:ea typeface="Inter Light" panose="02000403000000020004" pitchFamily="50" charset="0"/>
                <a:cs typeface="Inter Light" panose="02000403000000020004" pitchFamily="50" charset="0"/>
              </a:rPr>
            </a:br>
            <a:r>
              <a:rPr lang="en-AU" dirty="0">
                <a:latin typeface="Inter Light" panose="02000403000000020004" pitchFamily="50" charset="0"/>
                <a:ea typeface="Inter Light" panose="02000403000000020004" pitchFamily="50" charset="0"/>
                <a:cs typeface="Inter Light" panose="02000403000000020004" pitchFamily="50" charset="0"/>
              </a:rPr>
              <a:t>und disruption of colonisation and the Stolen Generations on Aboriginal and Torres Strait Islander peoples. </a:t>
            </a:r>
            <a:br>
              <a:rPr lang="en-AU" dirty="0">
                <a:latin typeface="Inter Light" panose="02000403000000020004" pitchFamily="50" charset="0"/>
                <a:ea typeface="Inter Light" panose="02000403000000020004" pitchFamily="50" charset="0"/>
                <a:cs typeface="Inter Light" panose="02000403000000020004" pitchFamily="50" charset="0"/>
              </a:rPr>
            </a:br>
            <a:endParaRPr lang="en-AU" dirty="0">
              <a:latin typeface="Inter Light" panose="02000403000000020004" pitchFamily="50" charset="0"/>
              <a:ea typeface="Inter Light" panose="02000403000000020004" pitchFamily="50" charset="0"/>
              <a:cs typeface="Inter Light" panose="02000403000000020004" pitchFamily="50" charset="0"/>
            </a:endParaRPr>
          </a:p>
          <a:p>
            <a:pPr marL="0" indent="0" algn="ctr">
              <a:buFont typeface="Arial" panose="020B0604020202020204" pitchFamily="34" charset="0"/>
              <a:buNone/>
            </a:pPr>
            <a:r>
              <a:rPr lang="en-AU" dirty="0">
                <a:latin typeface="Inter Light" panose="02000403000000020004" pitchFamily="50" charset="0"/>
                <a:ea typeface="Inter Light" panose="02000403000000020004" pitchFamily="50" charset="0"/>
                <a:cs typeface="Inter Light" panose="02000403000000020004" pitchFamily="50" charset="0"/>
              </a:rPr>
              <a:t>We believe in shared and just cultural transformation that embraces diversity, and these acknowledgements are part of the ethical principles that guide </a:t>
            </a:r>
            <a:br>
              <a:rPr lang="en-AU" dirty="0">
                <a:latin typeface="Inter Light" panose="02000403000000020004" pitchFamily="50" charset="0"/>
                <a:ea typeface="Inter Light" panose="02000403000000020004" pitchFamily="50" charset="0"/>
                <a:cs typeface="Inter Light" panose="02000403000000020004" pitchFamily="50" charset="0"/>
              </a:rPr>
            </a:br>
            <a:r>
              <a:rPr lang="en-AU" dirty="0">
                <a:latin typeface="Inter Light" panose="02000403000000020004" pitchFamily="50" charset="0"/>
                <a:ea typeface="Inter Light" panose="02000403000000020004" pitchFamily="50" charset="0"/>
                <a:cs typeface="Inter Light" panose="02000403000000020004" pitchFamily="50" charset="0"/>
              </a:rPr>
              <a:t>our work and conduct.</a:t>
            </a:r>
            <a:endParaRPr lang="en-AU" dirty="0"/>
          </a:p>
        </p:txBody>
      </p:sp>
      <p:grpSp>
        <p:nvGrpSpPr>
          <p:cNvPr id="12" name="Group 11">
            <a:extLst>
              <a:ext uri="{FF2B5EF4-FFF2-40B4-BE49-F238E27FC236}">
                <a16:creationId xmlns:a16="http://schemas.microsoft.com/office/drawing/2014/main" id="{5A69FB6A-4126-38CF-6ADD-2D67272DCC22}"/>
              </a:ext>
            </a:extLst>
          </p:cNvPr>
          <p:cNvGrpSpPr/>
          <p:nvPr/>
        </p:nvGrpSpPr>
        <p:grpSpPr>
          <a:xfrm>
            <a:off x="4087957" y="4966277"/>
            <a:ext cx="4016085" cy="1891723"/>
            <a:chOff x="4386464" y="4134234"/>
            <a:chExt cx="4016085" cy="1891723"/>
          </a:xfrm>
        </p:grpSpPr>
        <p:pic>
          <p:nvPicPr>
            <p:cNvPr id="13" name="Picture 12">
              <a:extLst>
                <a:ext uri="{FF2B5EF4-FFF2-40B4-BE49-F238E27FC236}">
                  <a16:creationId xmlns:a16="http://schemas.microsoft.com/office/drawing/2014/main" id="{1CAAD470-600C-60D9-01C7-C5601E416F06}"/>
                </a:ext>
              </a:extLst>
            </p:cNvPr>
            <p:cNvPicPr>
              <a:picLocks noChangeAspect="1"/>
            </p:cNvPicPr>
            <p:nvPr/>
          </p:nvPicPr>
          <p:blipFill>
            <a:blip r:embed="rId2"/>
            <a:stretch>
              <a:fillRect/>
            </a:stretch>
          </p:blipFill>
          <p:spPr>
            <a:xfrm>
              <a:off x="4386464" y="4134234"/>
              <a:ext cx="1891723" cy="1891723"/>
            </a:xfrm>
            <a:prstGeom prst="rect">
              <a:avLst/>
            </a:prstGeom>
          </p:spPr>
        </p:pic>
        <p:pic>
          <p:nvPicPr>
            <p:cNvPr id="14" name="Picture 13">
              <a:extLst>
                <a:ext uri="{FF2B5EF4-FFF2-40B4-BE49-F238E27FC236}">
                  <a16:creationId xmlns:a16="http://schemas.microsoft.com/office/drawing/2014/main" id="{6F205537-7E28-FC01-E2D5-99A599440055}"/>
                </a:ext>
              </a:extLst>
            </p:cNvPr>
            <p:cNvPicPr>
              <a:picLocks noChangeAspect="1"/>
            </p:cNvPicPr>
            <p:nvPr/>
          </p:nvPicPr>
          <p:blipFill>
            <a:blip r:embed="rId3"/>
            <a:stretch>
              <a:fillRect/>
            </a:stretch>
          </p:blipFill>
          <p:spPr>
            <a:xfrm>
              <a:off x="6740005" y="4467802"/>
              <a:ext cx="1662544" cy="1224589"/>
            </a:xfrm>
            <a:prstGeom prst="rect">
              <a:avLst/>
            </a:prstGeom>
          </p:spPr>
        </p:pic>
      </p:grpSp>
      <p:pic>
        <p:nvPicPr>
          <p:cNvPr id="4" name="Picture 3">
            <a:extLst>
              <a:ext uri="{FF2B5EF4-FFF2-40B4-BE49-F238E27FC236}">
                <a16:creationId xmlns:a16="http://schemas.microsoft.com/office/drawing/2014/main" id="{BAD7CC07-9DAC-6AF4-5C82-49865B392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762" y="3505619"/>
            <a:ext cx="2495238" cy="3352381"/>
          </a:xfrm>
          <a:prstGeom prst="rect">
            <a:avLst/>
          </a:prstGeom>
        </p:spPr>
      </p:pic>
    </p:spTree>
    <p:extLst>
      <p:ext uri="{BB962C8B-B14F-4D97-AF65-F5344CB8AC3E}">
        <p14:creationId xmlns:p14="http://schemas.microsoft.com/office/powerpoint/2010/main" val="4239238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9E0BD2-AF6A-AD66-394A-B8FA0A10A3C1}"/>
              </a:ext>
            </a:extLst>
          </p:cNvPr>
          <p:cNvPicPr>
            <a:picLocks noChangeAspect="1"/>
          </p:cNvPicPr>
          <p:nvPr/>
        </p:nvPicPr>
        <p:blipFill>
          <a:blip r:embed="rId2">
            <a:alphaModFix amt="4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Further Reading</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lstStyle/>
          <a:p>
            <a:pPr marL="0" indent="0">
              <a:buNone/>
            </a:pPr>
            <a:r>
              <a:rPr lang="en-AU" dirty="0">
                <a:latin typeface="Inter Light" panose="02000403000000020004" pitchFamily="50" charset="0"/>
                <a:ea typeface="Inter Light" panose="02000403000000020004" pitchFamily="50" charset="0"/>
                <a:cs typeface="Inter Light" panose="02000403000000020004" pitchFamily="50" charset="0"/>
              </a:rPr>
              <a:t>Take a look at the following websites for further information about the 16 Days of Activism Campaign and other information relating to gender-based violence.</a:t>
            </a:r>
          </a:p>
          <a:p>
            <a:pPr lvl="1">
              <a:buClr>
                <a:srgbClr val="540C2E"/>
              </a:buClr>
              <a:buFont typeface="Wingdings" panose="05000000000000000000" pitchFamily="2" charset="2"/>
              <a:buChar char="§"/>
            </a:pPr>
            <a:r>
              <a:rPr lang="en-AU" sz="28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16 Days Campaign</a:t>
            </a:r>
            <a:endParaRPr lang="en-AU" sz="28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endParaRPr>
          </a:p>
          <a:p>
            <a:pPr lvl="1">
              <a:buClr>
                <a:srgbClr val="540C2E"/>
              </a:buClr>
              <a:buFont typeface="Wingdings" panose="05000000000000000000" pitchFamily="2" charset="2"/>
              <a:buChar char="§"/>
            </a:pPr>
            <a:r>
              <a:rPr lang="en-AU" sz="28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4">
                  <a:extLst>
                    <a:ext uri="{A12FA001-AC4F-418D-AE19-62706E023703}">
                      <ahyp:hlinkClr xmlns:ahyp="http://schemas.microsoft.com/office/drawing/2018/hyperlinkcolor" val="tx"/>
                    </a:ext>
                  </a:extLst>
                </a:hlinkClick>
              </a:rPr>
              <a:t>Respect Victoria</a:t>
            </a:r>
            <a:endParaRPr lang="en-AU" sz="28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endParaRPr>
          </a:p>
          <a:p>
            <a:pPr lvl="1">
              <a:buClr>
                <a:srgbClr val="540C2E"/>
              </a:buClr>
              <a:buFont typeface="Wingdings" panose="05000000000000000000" pitchFamily="2" charset="2"/>
              <a:buChar char="§"/>
            </a:pPr>
            <a:r>
              <a:rPr lang="en-AU" sz="28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5">
                  <a:extLst>
                    <a:ext uri="{A12FA001-AC4F-418D-AE19-62706E023703}">
                      <ahyp:hlinkClr xmlns:ahyp="http://schemas.microsoft.com/office/drawing/2018/hyperlinkcolor" val="tx"/>
                    </a:ext>
                  </a:extLst>
                </a:hlinkClick>
              </a:rPr>
              <a:t>Women's Health Goulburn North East</a:t>
            </a:r>
            <a:endParaRPr lang="en-AU" sz="28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endParaRPr>
          </a:p>
          <a:p>
            <a:pPr lvl="1">
              <a:buClr>
                <a:srgbClr val="540C2E"/>
              </a:buClr>
              <a:buFont typeface="Wingdings" panose="05000000000000000000" pitchFamily="2" charset="2"/>
              <a:buChar char="§"/>
            </a:pPr>
            <a:r>
              <a:rPr lang="en-AU" sz="28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6">
                  <a:extLst>
                    <a:ext uri="{A12FA001-AC4F-418D-AE19-62706E023703}">
                      <ahyp:hlinkClr xmlns:ahyp="http://schemas.microsoft.com/office/drawing/2018/hyperlinkcolor" val="tx"/>
                    </a:ext>
                  </a:extLst>
                </a:hlinkClick>
              </a:rPr>
              <a:t>Our Watch</a:t>
            </a:r>
            <a:endParaRPr lang="en-AU" sz="28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endParaRPr>
          </a:p>
          <a:p>
            <a:pPr lvl="1">
              <a:buClr>
                <a:srgbClr val="540C2E"/>
              </a:buClr>
              <a:buFont typeface="Wingdings" panose="05000000000000000000" pitchFamily="2" charset="2"/>
              <a:buChar char="§"/>
            </a:pPr>
            <a:r>
              <a:rPr lang="en-AU" sz="28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7">
                  <a:extLst>
                    <a:ext uri="{A12FA001-AC4F-418D-AE19-62706E023703}">
                      <ahyp:hlinkClr xmlns:ahyp="http://schemas.microsoft.com/office/drawing/2018/hyperlinkcolor" val="tx"/>
                    </a:ext>
                  </a:extLst>
                </a:hlinkClick>
              </a:rPr>
              <a:t>ANROWS</a:t>
            </a:r>
            <a:r>
              <a:rPr lang="en-AU" sz="28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rPr>
              <a:t> </a:t>
            </a:r>
          </a:p>
          <a:p>
            <a:pPr marL="0" indent="0">
              <a:buNone/>
            </a:pPr>
            <a:endParaRPr lang="en-AU" dirty="0">
              <a:latin typeface="Inter Light" panose="02000403000000020004" pitchFamily="50" charset="0"/>
              <a:ea typeface="Inter Light" panose="02000403000000020004" pitchFamily="50" charset="0"/>
              <a:cs typeface="Inter Light" panose="02000403000000020004" pitchFamily="50" charset="0"/>
            </a:endParaRPr>
          </a:p>
        </p:txBody>
      </p:sp>
    </p:spTree>
    <p:extLst>
      <p:ext uri="{BB962C8B-B14F-4D97-AF65-F5344CB8AC3E}">
        <p14:creationId xmlns:p14="http://schemas.microsoft.com/office/powerpoint/2010/main" val="55361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9E0BD2-AF6A-AD66-394A-B8FA0A10A3C1}"/>
              </a:ext>
            </a:extLst>
          </p:cNvPr>
          <p:cNvPicPr>
            <a:picLocks noChangeAspect="1"/>
          </p:cNvPicPr>
          <p:nvPr/>
        </p:nvPicPr>
        <p:blipFill>
          <a:blip r:embed="rId2">
            <a:alphaModFix amt="4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Support Numbers</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sp>
        <p:nvSpPr>
          <p:cNvPr id="6" name="Content Placeholder 5">
            <a:extLst>
              <a:ext uri="{FF2B5EF4-FFF2-40B4-BE49-F238E27FC236}">
                <a16:creationId xmlns:a16="http://schemas.microsoft.com/office/drawing/2014/main" id="{8D21205E-57CE-7272-AF5C-1F725759CED5}"/>
              </a:ext>
            </a:extLst>
          </p:cNvPr>
          <p:cNvSpPr>
            <a:spLocks noGrp="1"/>
          </p:cNvSpPr>
          <p:nvPr>
            <p:ph idx="1"/>
          </p:nvPr>
        </p:nvSpPr>
        <p:spPr>
          <a:xfrm>
            <a:off x="810986" y="1561545"/>
            <a:ext cx="5257800" cy="4805362"/>
          </a:xfrm>
        </p:spPr>
        <p:txBody>
          <a:bodyPr>
            <a:normAutofit fontScale="25000" lnSpcReduction="20000"/>
          </a:bodyPr>
          <a:lstStyle/>
          <a:p>
            <a:pPr marL="0" indent="0" algn="l">
              <a:lnSpc>
                <a:spcPct val="110000"/>
              </a:lnSpc>
              <a:buNone/>
            </a:pPr>
            <a:r>
              <a:rPr lang="en-AU" sz="7200" b="0" i="0" dirty="0">
                <a:effectLst/>
                <a:latin typeface="Arial" panose="020B0604020202020204" pitchFamily="34" charset="0"/>
                <a:ea typeface="Inter Light" panose="02000403000000020004" pitchFamily="50" charset="0"/>
                <a:cs typeface="Arial" panose="020B0604020202020204" pitchFamily="34" charset="0"/>
              </a:rPr>
              <a:t>Reach out to your colleagues, supervisor, manager or access your organisations Employee Assistance Program (EAP).</a:t>
            </a:r>
            <a:br>
              <a:rPr lang="en-AU" sz="7200" b="0" i="0" dirty="0">
                <a:effectLst/>
                <a:latin typeface="Arial" panose="020B0604020202020204" pitchFamily="34" charset="0"/>
                <a:ea typeface="Inter Light" panose="02000403000000020004" pitchFamily="50" charset="0"/>
                <a:cs typeface="Arial" panose="020B0604020202020204" pitchFamily="34" charset="0"/>
              </a:rPr>
            </a:br>
            <a:endParaRPr lang="en-AU" sz="7200" b="0" i="0" dirty="0">
              <a:effectLst/>
              <a:latin typeface="Arial" panose="020B0604020202020204" pitchFamily="34" charset="0"/>
              <a:ea typeface="Inter Light" panose="02000403000000020004" pitchFamily="50" charset="0"/>
              <a:cs typeface="Arial" panose="020B0604020202020204" pitchFamily="34" charset="0"/>
            </a:endParaRPr>
          </a:p>
          <a:p>
            <a:pPr marL="0" indent="0" algn="l">
              <a:lnSpc>
                <a:spcPct val="120000"/>
              </a:lnSpc>
              <a:spcBef>
                <a:spcPts val="0"/>
              </a:spcBef>
              <a:buNone/>
            </a:pPr>
            <a:r>
              <a:rPr lang="en-AU" sz="7200"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3">
                  <a:extLst>
                    <a:ext uri="{A12FA001-AC4F-418D-AE19-62706E023703}">
                      <ahyp:hlinkClr xmlns:ahyp="http://schemas.microsoft.com/office/drawing/2018/hyperlinkcolor" val="tx"/>
                    </a:ext>
                  </a:extLst>
                </a:hlinkClick>
              </a:rPr>
              <a:t>000</a:t>
            </a:r>
            <a:r>
              <a:rPr lang="en-AU" sz="7200" b="0" i="0" dirty="0">
                <a:solidFill>
                  <a:srgbClr val="3F4041"/>
                </a:solidFill>
                <a:effectLst/>
                <a:latin typeface="Arial" panose="020B0604020202020204" pitchFamily="34" charset="0"/>
                <a:ea typeface="Inter Light" panose="02000403000000020004" pitchFamily="50" charset="0"/>
                <a:cs typeface="Arial" panose="020B0604020202020204" pitchFamily="34" charset="0"/>
              </a:rPr>
              <a:t> </a:t>
            </a:r>
            <a:r>
              <a:rPr lang="en-AU" sz="7200" b="0" i="0" dirty="0">
                <a:effectLst/>
                <a:latin typeface="Arial" panose="020B0604020202020204" pitchFamily="34" charset="0"/>
                <a:ea typeface="Inter Light" panose="02000403000000020004" pitchFamily="50" charset="0"/>
                <a:cs typeface="Arial" panose="020B0604020202020204" pitchFamily="34" charset="0"/>
              </a:rPr>
              <a:t>- Urgent Assistance</a:t>
            </a:r>
            <a:br>
              <a:rPr lang="en-AU" sz="7200" b="0" i="0" dirty="0">
                <a:solidFill>
                  <a:srgbClr val="3F4041"/>
                </a:solidFill>
                <a:effectLst/>
                <a:latin typeface="Arial" panose="020B0604020202020204" pitchFamily="34" charset="0"/>
                <a:ea typeface="Inter Light" panose="02000403000000020004" pitchFamily="50" charset="0"/>
                <a:cs typeface="Arial" panose="020B0604020202020204" pitchFamily="34" charset="0"/>
              </a:rPr>
            </a:br>
            <a:br>
              <a:rPr lang="en-AU" sz="7200" b="0" i="0" dirty="0">
                <a:solidFill>
                  <a:schemeClr val="accent2">
                    <a:lumMod val="75000"/>
                  </a:schemeClr>
                </a:solidFill>
                <a:effectLst/>
                <a:latin typeface="Arial" panose="020B0604020202020204" pitchFamily="34" charset="0"/>
                <a:ea typeface="Inter Semi Bold" panose="02000703000000020004" pitchFamily="50" charset="0"/>
                <a:cs typeface="Arial" panose="020B0604020202020204" pitchFamily="34" charset="0"/>
              </a:rPr>
            </a:br>
            <a:r>
              <a:rPr lang="en-AU" sz="7200"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4">
                  <a:extLst>
                    <a:ext uri="{A12FA001-AC4F-418D-AE19-62706E023703}">
                      <ahyp:hlinkClr xmlns:ahyp="http://schemas.microsoft.com/office/drawing/2018/hyperlinkcolor" val="tx"/>
                    </a:ext>
                  </a:extLst>
                </a:hlinkClick>
              </a:rPr>
              <a:t>The Orange Door</a:t>
            </a:r>
            <a:r>
              <a:rPr lang="en-AU" sz="7200" b="1" i="0" dirty="0">
                <a:solidFill>
                  <a:srgbClr val="FE5C3F"/>
                </a:solidFill>
                <a:effectLst/>
                <a:latin typeface="Arial" panose="020B0604020202020204" pitchFamily="34" charset="0"/>
                <a:ea typeface="Inter Semi Bold" panose="02000703000000020004" pitchFamily="50" charset="0"/>
                <a:cs typeface="Arial" panose="020B0604020202020204" pitchFamily="34" charset="0"/>
              </a:rPr>
              <a:t> </a:t>
            </a:r>
            <a:r>
              <a:rPr lang="en-AU" sz="7200" b="0" i="0" dirty="0">
                <a:effectLst/>
                <a:latin typeface="Arial" panose="020B0604020202020204" pitchFamily="34" charset="0"/>
                <a:ea typeface="Inter Light" panose="02000403000000020004" pitchFamily="50" charset="0"/>
                <a:cs typeface="Arial" panose="020B0604020202020204" pitchFamily="34" charset="0"/>
              </a:rPr>
              <a:t>-  1800 271 157 - Family violence in Oven's Murray and all of Victoria - available 9am to 5pm Monday to Friday</a:t>
            </a:r>
          </a:p>
          <a:p>
            <a:pPr marL="0" indent="0" algn="l">
              <a:lnSpc>
                <a:spcPct val="120000"/>
              </a:lnSpc>
              <a:spcBef>
                <a:spcPts val="0"/>
              </a:spcBef>
              <a:buNone/>
            </a:pPr>
            <a:endParaRPr lang="en-AU" sz="7200" dirty="0">
              <a:solidFill>
                <a:srgbClr val="3F4041"/>
              </a:solidFill>
              <a:latin typeface="Arial" panose="020B0604020202020204" pitchFamily="34" charset="0"/>
              <a:ea typeface="Inter Light" panose="02000403000000020004" pitchFamily="50" charset="0"/>
              <a:cs typeface="Arial" panose="020B0604020202020204" pitchFamily="34" charset="0"/>
            </a:endParaRPr>
          </a:p>
          <a:p>
            <a:pPr marL="0" indent="0" algn="l">
              <a:lnSpc>
                <a:spcPct val="120000"/>
              </a:lnSpc>
              <a:spcBef>
                <a:spcPts val="0"/>
              </a:spcBef>
              <a:buNone/>
            </a:pPr>
            <a:r>
              <a:rPr lang="en-AU" sz="7200"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5">
                  <a:extLst>
                    <a:ext uri="{A12FA001-AC4F-418D-AE19-62706E023703}">
                      <ahyp:hlinkClr xmlns:ahyp="http://schemas.microsoft.com/office/drawing/2018/hyperlinkcolor" val="tx"/>
                    </a:ext>
                  </a:extLst>
                </a:hlinkClick>
              </a:rPr>
              <a:t>Safe Steps</a:t>
            </a:r>
            <a:r>
              <a:rPr lang="en-AU" sz="7200" b="0" i="0" dirty="0">
                <a:solidFill>
                  <a:srgbClr val="FE5C3F"/>
                </a:solidFill>
                <a:effectLst/>
                <a:latin typeface="Arial" panose="020B0604020202020204" pitchFamily="34" charset="0"/>
                <a:ea typeface="Inter Semi Bold" panose="02000703000000020004" pitchFamily="50" charset="0"/>
                <a:cs typeface="Arial" panose="020B0604020202020204" pitchFamily="34" charset="0"/>
              </a:rPr>
              <a:t> </a:t>
            </a:r>
            <a:r>
              <a:rPr lang="en-AU" sz="7200" b="0" i="0" dirty="0">
                <a:effectLst/>
                <a:latin typeface="Arial" panose="020B0604020202020204" pitchFamily="34" charset="0"/>
                <a:ea typeface="Inter Light" panose="02000403000000020004" pitchFamily="50" charset="0"/>
                <a:cs typeface="Arial" panose="020B0604020202020204" pitchFamily="34" charset="0"/>
              </a:rPr>
              <a:t>- 1800 015 188 - Family violence support for Victorians - available 24/7.</a:t>
            </a:r>
          </a:p>
          <a:p>
            <a:pPr marL="0" indent="0" algn="l">
              <a:lnSpc>
                <a:spcPct val="120000"/>
              </a:lnSpc>
              <a:spcBef>
                <a:spcPts val="0"/>
              </a:spcBef>
              <a:buNone/>
            </a:pPr>
            <a:endParaRPr lang="en-AU" sz="7200" b="0" i="0" dirty="0">
              <a:solidFill>
                <a:srgbClr val="3F4041"/>
              </a:solidFill>
              <a:effectLst/>
              <a:latin typeface="Arial" panose="020B0604020202020204" pitchFamily="34" charset="0"/>
              <a:ea typeface="Inter Light" panose="02000403000000020004" pitchFamily="50" charset="0"/>
              <a:cs typeface="Arial" panose="020B0604020202020204" pitchFamily="34" charset="0"/>
            </a:endParaRPr>
          </a:p>
          <a:p>
            <a:pPr marL="0" indent="0" algn="l">
              <a:lnSpc>
                <a:spcPct val="120000"/>
              </a:lnSpc>
              <a:spcBef>
                <a:spcPts val="0"/>
              </a:spcBef>
              <a:buNone/>
            </a:pPr>
            <a:r>
              <a:rPr lang="en-AU" sz="7200"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6">
                  <a:extLst>
                    <a:ext uri="{A12FA001-AC4F-418D-AE19-62706E023703}">
                      <ahyp:hlinkClr xmlns:ahyp="http://schemas.microsoft.com/office/drawing/2018/hyperlinkcolor" val="tx"/>
                    </a:ext>
                  </a:extLst>
                </a:hlinkClick>
              </a:rPr>
              <a:t>1800 RESPECT</a:t>
            </a:r>
            <a:r>
              <a:rPr lang="en-AU" sz="7200" b="0" i="0" dirty="0">
                <a:solidFill>
                  <a:srgbClr val="3F4041"/>
                </a:solidFill>
                <a:effectLst/>
                <a:latin typeface="Arial" panose="020B0604020202020204" pitchFamily="34" charset="0"/>
                <a:ea typeface="Inter Light" panose="02000403000000020004" pitchFamily="50" charset="0"/>
                <a:cs typeface="Arial" panose="020B0604020202020204" pitchFamily="34" charset="0"/>
              </a:rPr>
              <a:t> </a:t>
            </a:r>
            <a:r>
              <a:rPr lang="en-AU" sz="7200" b="0" i="0" dirty="0">
                <a:effectLst/>
                <a:latin typeface="Arial" panose="020B0604020202020204" pitchFamily="34" charset="0"/>
                <a:ea typeface="Inter Light" panose="02000403000000020004" pitchFamily="50" charset="0"/>
                <a:cs typeface="Arial" panose="020B0604020202020204" pitchFamily="34" charset="0"/>
              </a:rPr>
              <a:t>- 1800 737 732 - National sexual assault, family and domestic violence counselling line - available 24/7.</a:t>
            </a:r>
            <a:endParaRPr lang="en-AU" sz="7200" u="none" strike="noStrike" dirty="0">
              <a:solidFill>
                <a:schemeClr val="accent2">
                  <a:lumMod val="75000"/>
                </a:schemeClr>
              </a:solidFill>
              <a:latin typeface="Inter Light" panose="02000403000000020004" pitchFamily="50" charset="0"/>
              <a:ea typeface="Inter Light" panose="02000403000000020004" pitchFamily="50" charset="0"/>
              <a:cs typeface="Inter Light" panose="02000403000000020004" pitchFamily="50" charset="0"/>
              <a:hlinkClick r:id="rId7">
                <a:extLst>
                  <a:ext uri="{A12FA001-AC4F-418D-AE19-62706E023703}">
                    <ahyp:hlinkClr xmlns:ahyp="http://schemas.microsoft.com/office/drawing/2018/hyperlinkcolor" val="tx"/>
                  </a:ext>
                </a:extLst>
              </a:hlinkClick>
            </a:endParaRPr>
          </a:p>
          <a:p>
            <a:pPr marL="0" indent="0">
              <a:buNone/>
            </a:pPr>
            <a:endParaRPr lang="en-AU" dirty="0"/>
          </a:p>
        </p:txBody>
      </p:sp>
      <p:sp>
        <p:nvSpPr>
          <p:cNvPr id="3" name="TextBox 2">
            <a:extLst>
              <a:ext uri="{FF2B5EF4-FFF2-40B4-BE49-F238E27FC236}">
                <a16:creationId xmlns:a16="http://schemas.microsoft.com/office/drawing/2014/main" id="{031571F6-57DF-224D-3064-3F18E227E2DC}"/>
              </a:ext>
            </a:extLst>
          </p:cNvPr>
          <p:cNvSpPr txBox="1"/>
          <p:nvPr/>
        </p:nvSpPr>
        <p:spPr>
          <a:xfrm>
            <a:off x="6879771" y="1565593"/>
            <a:ext cx="4528457" cy="4801314"/>
          </a:xfrm>
          <a:prstGeom prst="rect">
            <a:avLst/>
          </a:prstGeom>
          <a:noFill/>
        </p:spPr>
        <p:txBody>
          <a:bodyPr wrap="square" rtlCol="0">
            <a:spAutoFit/>
          </a:bodyPr>
          <a:lstStyle/>
          <a:p>
            <a:pPr marL="0" indent="0" algn="l">
              <a:spcBef>
                <a:spcPts val="0"/>
              </a:spcBef>
              <a:buNone/>
            </a:pPr>
            <a:r>
              <a:rPr lang="en-AU"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7">
                  <a:extLst>
                    <a:ext uri="{A12FA001-AC4F-418D-AE19-62706E023703}">
                      <ahyp:hlinkClr xmlns:ahyp="http://schemas.microsoft.com/office/drawing/2018/hyperlinkcolor" val="tx"/>
                    </a:ext>
                  </a:extLst>
                </a:hlinkClick>
              </a:rPr>
              <a:t>No To Violence</a:t>
            </a:r>
            <a:r>
              <a:rPr lang="en-AU" b="0" i="0" dirty="0">
                <a:solidFill>
                  <a:srgbClr val="FE5C3F"/>
                </a:solidFill>
                <a:effectLst/>
                <a:latin typeface="Arial" panose="020B0604020202020204" pitchFamily="34" charset="0"/>
                <a:ea typeface="Inter Semi Bold" panose="02000703000000020004" pitchFamily="50" charset="0"/>
                <a:cs typeface="Arial" panose="020B0604020202020204" pitchFamily="34" charset="0"/>
              </a:rPr>
              <a:t> </a:t>
            </a:r>
            <a:r>
              <a:rPr lang="en-AU" b="0" i="0" dirty="0">
                <a:effectLst/>
                <a:latin typeface="Arial" panose="020B0604020202020204" pitchFamily="34" charset="0"/>
                <a:ea typeface="Inter Light" panose="02000403000000020004" pitchFamily="50" charset="0"/>
                <a:cs typeface="Arial" panose="020B0604020202020204" pitchFamily="34" charset="0"/>
              </a:rPr>
              <a:t>- 1300 766 491 - Anonymous men's referral service for men who use violence</a:t>
            </a:r>
          </a:p>
          <a:p>
            <a:pPr marL="0" indent="0" algn="l">
              <a:spcBef>
                <a:spcPts val="0"/>
              </a:spcBef>
              <a:buNone/>
            </a:pPr>
            <a:endParaRPr lang="en-AU"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0" indent="0" algn="l">
              <a:spcBef>
                <a:spcPts val="0"/>
              </a:spcBef>
              <a:buNone/>
            </a:pPr>
            <a:r>
              <a:rPr lang="en-AU"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8">
                  <a:extLst>
                    <a:ext uri="{A12FA001-AC4F-418D-AE19-62706E023703}">
                      <ahyp:hlinkClr xmlns:ahyp="http://schemas.microsoft.com/office/drawing/2018/hyperlinkcolor" val="tx"/>
                    </a:ext>
                  </a:extLst>
                </a:hlinkClick>
              </a:rPr>
              <a:t>With Respect</a:t>
            </a:r>
            <a:r>
              <a:rPr lang="en-AU" b="0" i="0" dirty="0">
                <a:solidFill>
                  <a:srgbClr val="FE5C3F"/>
                </a:solidFill>
                <a:effectLst/>
                <a:latin typeface="Arial" panose="020B0604020202020204" pitchFamily="34" charset="0"/>
                <a:ea typeface="Inter Semi Bold" panose="02000703000000020004" pitchFamily="50" charset="0"/>
                <a:cs typeface="Arial" panose="020B0604020202020204" pitchFamily="34" charset="0"/>
              </a:rPr>
              <a:t> </a:t>
            </a:r>
            <a:r>
              <a:rPr lang="en-AU" b="0" i="0" dirty="0">
                <a:effectLst/>
                <a:latin typeface="Arial" panose="020B0604020202020204" pitchFamily="34" charset="0"/>
                <a:ea typeface="Inter Light" panose="02000403000000020004" pitchFamily="50" charset="0"/>
                <a:cs typeface="Arial" panose="020B0604020202020204" pitchFamily="34" charset="0"/>
              </a:rPr>
              <a:t>- 1800 542 847 - Specialist LGBTIQ+ family violence service - available 9am to 5pm Monday to Friday</a:t>
            </a:r>
            <a:br>
              <a:rPr lang="en-AU" b="0" i="0" dirty="0">
                <a:effectLst/>
                <a:latin typeface="Arial" panose="020B0604020202020204" pitchFamily="34" charset="0"/>
                <a:ea typeface="Inter Light" panose="02000403000000020004" pitchFamily="50" charset="0"/>
                <a:cs typeface="Arial" panose="020B0604020202020204" pitchFamily="34" charset="0"/>
              </a:rPr>
            </a:br>
            <a:endParaRPr lang="en-AU" b="0" i="0" dirty="0">
              <a:effectLst/>
              <a:latin typeface="Arial" panose="020B0604020202020204" pitchFamily="34" charset="0"/>
              <a:ea typeface="Inter Light" panose="02000403000000020004" pitchFamily="50" charset="0"/>
              <a:cs typeface="Arial" panose="020B0604020202020204" pitchFamily="34" charset="0"/>
            </a:endParaRPr>
          </a:p>
          <a:p>
            <a:pPr marL="0" indent="0" algn="l">
              <a:spcBef>
                <a:spcPts val="0"/>
              </a:spcBef>
              <a:buNone/>
            </a:pPr>
            <a:r>
              <a:rPr lang="en-AU"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9">
                  <a:extLst>
                    <a:ext uri="{A12FA001-AC4F-418D-AE19-62706E023703}">
                      <ahyp:hlinkClr xmlns:ahyp="http://schemas.microsoft.com/office/drawing/2018/hyperlinkcolor" val="tx"/>
                    </a:ext>
                  </a:extLst>
                </a:hlinkClick>
              </a:rPr>
              <a:t>Lifeline</a:t>
            </a:r>
            <a:r>
              <a:rPr lang="en-AU" b="0" i="0" dirty="0">
                <a:solidFill>
                  <a:srgbClr val="FE5C3F"/>
                </a:solidFill>
                <a:effectLst/>
                <a:latin typeface="Arial" panose="020B0604020202020204" pitchFamily="34" charset="0"/>
                <a:ea typeface="Inter Semi Bold" panose="02000703000000020004" pitchFamily="50" charset="0"/>
                <a:cs typeface="Arial" panose="020B0604020202020204" pitchFamily="34" charset="0"/>
              </a:rPr>
              <a:t> </a:t>
            </a:r>
            <a:r>
              <a:rPr lang="en-AU" b="0" i="0" dirty="0">
                <a:effectLst/>
                <a:latin typeface="Arial" panose="020B0604020202020204" pitchFamily="34" charset="0"/>
                <a:ea typeface="Inter Light" panose="02000403000000020004" pitchFamily="50" charset="0"/>
                <a:cs typeface="Arial" panose="020B0604020202020204" pitchFamily="34" charset="0"/>
              </a:rPr>
              <a:t>- 13 11 14 - Mental health support - available 24/7</a:t>
            </a:r>
          </a:p>
          <a:p>
            <a:pPr marL="0" indent="0" algn="l">
              <a:spcBef>
                <a:spcPts val="0"/>
              </a:spcBef>
              <a:buNone/>
            </a:pPr>
            <a:endParaRPr lang="en-AU" dirty="0">
              <a:latin typeface="Arial" panose="020B0604020202020204" pitchFamily="34" charset="0"/>
              <a:ea typeface="Inter Light" panose="02000403000000020004" pitchFamily="50" charset="0"/>
              <a:cs typeface="Arial" panose="020B0604020202020204" pitchFamily="34" charset="0"/>
            </a:endParaRPr>
          </a:p>
          <a:p>
            <a:pPr marL="0" indent="0" algn="l">
              <a:spcBef>
                <a:spcPts val="0"/>
              </a:spcBef>
              <a:buNone/>
            </a:pPr>
            <a:r>
              <a:rPr lang="en-AU" b="1" i="0" u="none" strike="noStrike" dirty="0">
                <a:solidFill>
                  <a:srgbClr val="FE5C3F"/>
                </a:solidFill>
                <a:effectLst/>
                <a:latin typeface="Arial" panose="020B0604020202020204" pitchFamily="34" charset="0"/>
                <a:ea typeface="Inter Semi Bold" panose="02000703000000020004" pitchFamily="50" charset="0"/>
                <a:cs typeface="Arial" panose="020B0604020202020204" pitchFamily="34" charset="0"/>
                <a:hlinkClick r:id="rId10">
                  <a:extLst>
                    <a:ext uri="{A12FA001-AC4F-418D-AE19-62706E023703}">
                      <ahyp:hlinkClr xmlns:ahyp="http://schemas.microsoft.com/office/drawing/2018/hyperlinkcolor" val="tx"/>
                    </a:ext>
                  </a:extLst>
                </a:hlinkClick>
              </a:rPr>
              <a:t>VACCA</a:t>
            </a:r>
            <a:r>
              <a:rPr lang="en-AU" b="1" i="0" dirty="0">
                <a:effectLst/>
                <a:latin typeface="Arial" panose="020B0604020202020204" pitchFamily="34" charset="0"/>
                <a:ea typeface="Inter Light" panose="02000403000000020004" pitchFamily="50" charset="0"/>
                <a:cs typeface="Arial" panose="020B0604020202020204" pitchFamily="34" charset="0"/>
              </a:rPr>
              <a:t> – </a:t>
            </a:r>
            <a:r>
              <a:rPr lang="en-AU" i="0" dirty="0">
                <a:effectLst/>
                <a:latin typeface="Arial" panose="020B0604020202020204" pitchFamily="34" charset="0"/>
                <a:ea typeface="Inter Light" panose="02000403000000020004" pitchFamily="50" charset="0"/>
                <a:cs typeface="Arial" panose="020B0604020202020204" pitchFamily="34" charset="0"/>
              </a:rPr>
              <a:t>(03) 5756 9000 - </a:t>
            </a:r>
            <a:r>
              <a:rPr lang="en-AU" b="0" i="0" dirty="0">
                <a:effectLst/>
                <a:latin typeface="Arial" panose="020B0604020202020204" pitchFamily="34" charset="0"/>
                <a:ea typeface="Inter Light" panose="02000403000000020004" pitchFamily="50" charset="0"/>
                <a:cs typeface="Arial" panose="020B0604020202020204" pitchFamily="34" charset="0"/>
              </a:rPr>
              <a:t>Family Violence Client Service Delivery (Case Management) - Ovens Murray</a:t>
            </a:r>
            <a:br>
              <a:rPr lang="en-AU" b="0" i="0" dirty="0">
                <a:effectLst/>
                <a:latin typeface="Arial" panose="020B0604020202020204" pitchFamily="34" charset="0"/>
                <a:ea typeface="Inter Light" panose="02000403000000020004" pitchFamily="50" charset="0"/>
                <a:cs typeface="Arial" panose="020B0604020202020204" pitchFamily="34" charset="0"/>
              </a:rPr>
            </a:br>
            <a:endParaRPr lang="en-AU" dirty="0">
              <a:latin typeface="Arial" panose="020B0604020202020204" pitchFamily="34" charset="0"/>
              <a:ea typeface="Inter Light" panose="02000403000000020004" pitchFamily="50" charset="0"/>
              <a:cs typeface="Arial" panose="020B0604020202020204" pitchFamily="34" charset="0"/>
            </a:endParaRPr>
          </a:p>
          <a:p>
            <a:pPr marL="0" marR="0" lvl="0" indent="0" algn="l" defTabSz="914400" rtl="0" eaLnBrk="1" fontAlgn="auto" latinLnBrk="0" hangingPunct="1">
              <a:spcBef>
                <a:spcPts val="0"/>
              </a:spcBef>
              <a:buClrTx/>
              <a:buSzTx/>
              <a:buFontTx/>
              <a:buNone/>
              <a:tabLst/>
              <a:defRPr/>
            </a:pPr>
            <a:r>
              <a:rPr kumimoji="0" lang="en-AU" b="1" i="0" u="none" strike="noStrike" kern="1200" cap="none" spc="0" normalizeH="0" baseline="0" noProof="0" dirty="0">
                <a:ln>
                  <a:noFill/>
                </a:ln>
                <a:solidFill>
                  <a:srgbClr val="FE5C3F"/>
                </a:solidFill>
                <a:effectLst/>
                <a:uLnTx/>
                <a:uFillTx/>
                <a:latin typeface="Arial" panose="020B0604020202020204" pitchFamily="34" charset="0"/>
                <a:ea typeface="Inter" panose="02000503000000020004" pitchFamily="50" charset="0"/>
                <a:cs typeface="Arial" panose="020B0604020202020204" pitchFamily="34" charset="0"/>
                <a:hlinkClick r:id="rId11">
                  <a:extLst>
                    <a:ext uri="{A12FA001-AC4F-418D-AE19-62706E023703}">
                      <ahyp:hlinkClr xmlns:ahyp="http://schemas.microsoft.com/office/drawing/2018/hyperlinkcolor" val="tx"/>
                    </a:ext>
                  </a:extLst>
                </a:hlinkClick>
              </a:rPr>
              <a:t>13 YARN</a:t>
            </a:r>
            <a:r>
              <a:rPr kumimoji="0" lang="en-AU" b="0" i="0" u="none" strike="noStrike" kern="1200" cap="none" spc="0" normalizeH="0" baseline="0" noProof="0" dirty="0">
                <a:ln>
                  <a:noFill/>
                </a:ln>
                <a:solidFill>
                  <a:srgbClr val="3F4041"/>
                </a:solidFill>
                <a:effectLst/>
                <a:uLnTx/>
                <a:uFillTx/>
                <a:latin typeface="Arial" panose="020B0604020202020204" pitchFamily="34" charset="0"/>
                <a:ea typeface="Inter" panose="02000503000000020004" pitchFamily="50" charset="0"/>
                <a:cs typeface="Arial" panose="020B0604020202020204" pitchFamily="34" charset="0"/>
              </a:rPr>
              <a:t> - </a:t>
            </a:r>
            <a:r>
              <a:rPr kumimoji="0" lang="en-AU" b="0" i="0" u="none" strike="noStrike" kern="1200" cap="none" spc="0" normalizeH="0" baseline="0" noProof="0" dirty="0">
                <a:ln>
                  <a:noFill/>
                </a:ln>
                <a:solidFill>
                  <a:prstClr val="black"/>
                </a:solidFill>
                <a:effectLst/>
                <a:uLnTx/>
                <a:uFillTx/>
                <a:latin typeface="Arial" panose="020B0604020202020204" pitchFamily="34" charset="0"/>
                <a:ea typeface="Inter" panose="02000503000000020004" pitchFamily="50" charset="0"/>
                <a:cs typeface="Arial" panose="020B0604020202020204" pitchFamily="34" charset="0"/>
              </a:rPr>
              <a:t>(13 92 76) - National crisis support line for mob - available 24/7</a:t>
            </a:r>
          </a:p>
        </p:txBody>
      </p:sp>
    </p:spTree>
    <p:extLst>
      <p:ext uri="{BB962C8B-B14F-4D97-AF65-F5344CB8AC3E}">
        <p14:creationId xmlns:p14="http://schemas.microsoft.com/office/powerpoint/2010/main" val="352047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75D29C8-178F-35F0-C76F-84D1849C72C8}"/>
              </a:ext>
            </a:extLst>
          </p:cNvPr>
          <p:cNvPicPr>
            <a:picLocks noChangeAspect="1"/>
          </p:cNvPicPr>
          <p:nvPr/>
        </p:nvPicPr>
        <p:blipFill>
          <a:blip r:embed="rId2"/>
          <a:stretch>
            <a:fillRect/>
          </a:stretch>
        </p:blipFill>
        <p:spPr>
          <a:xfrm>
            <a:off x="2773001" y="1127759"/>
            <a:ext cx="6645997" cy="3071748"/>
          </a:xfrm>
          <a:prstGeom prst="rect">
            <a:avLst/>
          </a:prstGeom>
        </p:spPr>
      </p:pic>
      <p:sp>
        <p:nvSpPr>
          <p:cNvPr id="8" name="Content Placeholder 7">
            <a:extLst>
              <a:ext uri="{FF2B5EF4-FFF2-40B4-BE49-F238E27FC236}">
                <a16:creationId xmlns:a16="http://schemas.microsoft.com/office/drawing/2014/main" id="{8F82771D-9FAC-BE50-276A-966D7BEA062C}"/>
              </a:ext>
            </a:extLst>
          </p:cNvPr>
          <p:cNvSpPr>
            <a:spLocks noGrp="1"/>
          </p:cNvSpPr>
          <p:nvPr>
            <p:ph idx="1"/>
          </p:nvPr>
        </p:nvSpPr>
        <p:spPr>
          <a:xfrm>
            <a:off x="3955528" y="4410519"/>
            <a:ext cx="4280942" cy="1319722"/>
          </a:xfrm>
        </p:spPr>
        <p:txBody>
          <a:bodyPr>
            <a:normAutofit lnSpcReduction="10000"/>
          </a:bodyPr>
          <a:lstStyle/>
          <a:p>
            <a:pPr marL="0" indent="0" algn="ctr">
              <a:buNone/>
            </a:pPr>
            <a:r>
              <a:rPr lang="pl-PL" sz="2400" dirty="0">
                <a:latin typeface="Inter Light" panose="02000403000000020004" pitchFamily="50" charset="0"/>
                <a:ea typeface="Inter Light" panose="02000403000000020004" pitchFamily="50" charset="0"/>
                <a:cs typeface="Inter Light" panose="02000403000000020004" pitchFamily="50" charset="0"/>
              </a:rPr>
              <a:t>w: </a:t>
            </a:r>
            <a:r>
              <a:rPr lang="pl-PL" sz="2400" b="1" dirty="0">
                <a:solidFill>
                  <a:srgbClr val="FE5C3F"/>
                </a:solidFill>
                <a:latin typeface="Inter Light" panose="02000403000000020004" pitchFamily="50" charset="0"/>
                <a:ea typeface="Inter Light" panose="02000403000000020004" pitchFamily="50" charset="0"/>
                <a:cs typeface="Inter Light" panose="02000403000000020004" pitchFamily="50" charset="0"/>
                <a:hlinkClick r:id="rId3">
                  <a:extLst>
                    <a:ext uri="{A12FA001-AC4F-418D-AE19-62706E023703}">
                      <ahyp:hlinkClr xmlns:ahyp="http://schemas.microsoft.com/office/drawing/2018/hyperlinkcolor" val="tx"/>
                    </a:ext>
                  </a:extLst>
                </a:hlinkClick>
              </a:rPr>
              <a:t>www.whealth.com.au</a:t>
            </a:r>
            <a:endParaRPr lang="en-US" sz="2400" b="1" dirty="0">
              <a:solidFill>
                <a:srgbClr val="FE5C3F"/>
              </a:solidFill>
              <a:latin typeface="Inter Light" panose="02000403000000020004" pitchFamily="50" charset="0"/>
              <a:ea typeface="Inter Light" panose="02000403000000020004" pitchFamily="50" charset="0"/>
              <a:cs typeface="Inter Light" panose="02000403000000020004" pitchFamily="50" charset="0"/>
            </a:endParaRPr>
          </a:p>
          <a:p>
            <a:pPr marL="0" indent="0" algn="ctr">
              <a:buNone/>
            </a:pPr>
            <a:r>
              <a:rPr lang="pl-PL" sz="2400" dirty="0">
                <a:latin typeface="Inter Light" panose="02000403000000020004" pitchFamily="50" charset="0"/>
                <a:ea typeface="Inter Light" panose="02000403000000020004" pitchFamily="50" charset="0"/>
                <a:cs typeface="Inter Light" panose="02000403000000020004" pitchFamily="50" charset="0"/>
              </a:rPr>
              <a:t>e: </a:t>
            </a:r>
            <a:r>
              <a:rPr lang="pl-PL" sz="2400" b="1" dirty="0">
                <a:solidFill>
                  <a:srgbClr val="FE5C3F"/>
                </a:solidFill>
                <a:latin typeface="Inter Light" panose="02000403000000020004" pitchFamily="50" charset="0"/>
                <a:ea typeface="Inter Light" panose="02000403000000020004" pitchFamily="50" charset="0"/>
                <a:cs typeface="Inter Light" panose="02000403000000020004" pitchFamily="50" charset="0"/>
                <a:hlinkClick r:id="rId4">
                  <a:extLst>
                    <a:ext uri="{A12FA001-AC4F-418D-AE19-62706E023703}">
                      <ahyp:hlinkClr xmlns:ahyp="http://schemas.microsoft.com/office/drawing/2018/hyperlinkcolor" val="tx"/>
                    </a:ext>
                  </a:extLst>
                </a:hlinkClick>
              </a:rPr>
              <a:t>whealth@whealth.com.au</a:t>
            </a:r>
            <a:endParaRPr lang="en-US" sz="2400" b="1" dirty="0">
              <a:solidFill>
                <a:srgbClr val="FE5C3F"/>
              </a:solidFill>
              <a:latin typeface="Inter Light" panose="02000403000000020004" pitchFamily="50" charset="0"/>
              <a:ea typeface="Inter Light" panose="02000403000000020004" pitchFamily="50" charset="0"/>
              <a:cs typeface="Inter Light" panose="02000403000000020004" pitchFamily="50" charset="0"/>
            </a:endParaRPr>
          </a:p>
          <a:p>
            <a:pPr marL="0" indent="0" algn="ctr">
              <a:buNone/>
            </a:pPr>
            <a:r>
              <a:rPr lang="pl-PL" sz="2400" dirty="0">
                <a:latin typeface="Inter Light" panose="02000403000000020004" pitchFamily="50" charset="0"/>
                <a:ea typeface="Inter Light" panose="02000403000000020004" pitchFamily="50" charset="0"/>
                <a:cs typeface="Inter Light" panose="02000403000000020004" pitchFamily="50" charset="0"/>
              </a:rPr>
              <a:t>p: (03) 5722 3009</a:t>
            </a:r>
            <a:endParaRPr lang="en-AU" sz="2400" dirty="0">
              <a:latin typeface="Inter Light" panose="02000403000000020004" pitchFamily="50" charset="0"/>
              <a:ea typeface="Inter Light" panose="02000403000000020004" pitchFamily="50" charset="0"/>
              <a:cs typeface="Inter Light" panose="02000403000000020004" pitchFamily="50" charset="0"/>
            </a:endParaRPr>
          </a:p>
        </p:txBody>
      </p:sp>
      <p:pic>
        <p:nvPicPr>
          <p:cNvPr id="4" name="Picture 3" descr="Shape&#10;&#10;Description automatically generated">
            <a:extLst>
              <a:ext uri="{FF2B5EF4-FFF2-40B4-BE49-F238E27FC236}">
                <a16:creationId xmlns:a16="http://schemas.microsoft.com/office/drawing/2014/main" id="{F1AE8A4E-59B8-281C-15DC-4C20C67A4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36"/>
            <a:ext cx="2495238" cy="3352381"/>
          </a:xfrm>
          <a:prstGeom prst="rect">
            <a:avLst/>
          </a:prstGeom>
        </p:spPr>
      </p:pic>
    </p:spTree>
    <p:extLst>
      <p:ext uri="{BB962C8B-B14F-4D97-AF65-F5344CB8AC3E}">
        <p14:creationId xmlns:p14="http://schemas.microsoft.com/office/powerpoint/2010/main" val="3848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1988270" y="138882"/>
            <a:ext cx="10515600" cy="1325563"/>
          </a:xfrm>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What is the 16 Days Campaign?</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1464435" y="1428575"/>
            <a:ext cx="10515600" cy="4351338"/>
          </a:xfrm>
        </p:spPr>
        <p:txBody>
          <a:bodyPr vert="horz" lIns="91440" tIns="45720" rIns="91440" bIns="45720" rtlCol="0" anchor="t">
            <a:normAutofit/>
          </a:bodyPr>
          <a:lstStyle/>
          <a:p>
            <a:pPr marL="0" indent="0" algn="l">
              <a:buNone/>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The </a:t>
            </a:r>
            <a:r>
              <a:rPr lang="en-AU" sz="24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2">
                  <a:extLst>
                    <a:ext uri="{A12FA001-AC4F-418D-AE19-62706E023703}">
                      <ahyp:hlinkClr xmlns:ahyp="http://schemas.microsoft.com/office/drawing/2018/hyperlinkcolor" val="tx"/>
                    </a:ext>
                  </a:extLst>
                </a:hlinkClick>
              </a:rPr>
              <a:t>16 Days Campaign</a:t>
            </a:r>
            <a:r>
              <a:rPr lang="en-AU" sz="2400" b="1" i="0" dirty="0">
                <a:solidFill>
                  <a:schemeClr val="accent2">
                    <a:lumMod val="75000"/>
                  </a:schemeClr>
                </a:solidFill>
                <a:effectLst/>
                <a:latin typeface="Inter Semi Bold" panose="02000703000000020004" pitchFamily="50" charset="0"/>
                <a:ea typeface="Inter Semi Bold" panose="02000703000000020004" pitchFamily="50" charset="0"/>
                <a:cs typeface="Inter Semi Bold" panose="02000703000000020004" pitchFamily="50" charset="0"/>
              </a:rPr>
              <a:t> </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is a global call to action that recognises that gender-based violence (GBV) is a fundamental violation of human rights.</a:t>
            </a:r>
            <a:br>
              <a:rPr lang="en-AU" sz="2400" b="0" i="0" dirty="0">
                <a:effectLst/>
                <a:latin typeface="Inter Light" panose="02000403000000020004" pitchFamily="50" charset="0"/>
                <a:ea typeface="Inter Light" panose="02000403000000020004" pitchFamily="50" charset="0"/>
                <a:cs typeface="Inter Light" panose="02000403000000020004" pitchFamily="50" charset="0"/>
              </a:rPr>
            </a:br>
            <a:endParaRPr lang="en-AU" sz="2400" b="0" i="0" dirty="0">
              <a:effectLst/>
              <a:latin typeface="Inter Light" panose="02000403000000020004" pitchFamily="50" charset="0"/>
              <a:ea typeface="Inter Light" panose="02000403000000020004" pitchFamily="50" charset="0"/>
              <a:cs typeface="Inter Light" panose="02000403000000020004" pitchFamily="50" charset="0"/>
            </a:endParaRPr>
          </a:p>
          <a:p>
            <a:pPr marL="0" indent="0" algn="l">
              <a:buNone/>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The campaign:</a:t>
            </a:r>
          </a:p>
          <a:p>
            <a:pPr>
              <a:buClr>
                <a:srgbClr val="540C2E"/>
              </a:buClr>
              <a:buFont typeface="Wingdings" panose="05000000000000000000" pitchFamily="2" charset="2"/>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starts on November 25, the </a:t>
            </a:r>
            <a:r>
              <a:rPr lang="en-AU" sz="24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International day for the Elimination of Violence </a:t>
            </a:r>
            <a:r>
              <a:rPr lang="en-AU" sz="24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A</a:t>
            </a:r>
            <a:r>
              <a:rPr lang="en-AU" sz="24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gainst </a:t>
            </a:r>
            <a:r>
              <a:rPr lang="en-AU" sz="2400" b="1" dirty="0">
                <a:solidFill>
                  <a:srgbClr val="FE5C3F"/>
                </a:solidFill>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W</a:t>
            </a:r>
            <a:r>
              <a:rPr lang="en-AU" sz="2400" b="1" i="0" u="none" strike="noStrike"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3">
                  <a:extLst>
                    <a:ext uri="{A12FA001-AC4F-418D-AE19-62706E023703}">
                      <ahyp:hlinkClr xmlns:ahyp="http://schemas.microsoft.com/office/drawing/2018/hyperlinkcolor" val="tx"/>
                    </a:ext>
                  </a:extLst>
                </a:hlinkClick>
              </a:rPr>
              <a:t>omen</a:t>
            </a:r>
            <a:endParaRPr lang="en-AU" sz="2400" b="0"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endParaRPr>
          </a:p>
          <a:p>
            <a:pPr>
              <a:buClr>
                <a:srgbClr val="540C2E"/>
              </a:buClr>
              <a:buFont typeface="Wingdings" panose="05000000000000000000" pitchFamily="2" charset="2"/>
              <a:buChar char="§"/>
            </a:pPr>
            <a:r>
              <a:rPr lang="en-AU" sz="2400" b="0" i="0" dirty="0">
                <a:effectLst/>
                <a:latin typeface="Inter Light"/>
                <a:ea typeface="Inter Light" panose="02000403000000020004" pitchFamily="50" charset="0"/>
                <a:cs typeface="Inter Light" panose="02000403000000020004" pitchFamily="50" charset="0"/>
              </a:rPr>
              <a:t>ends on December 10, </a:t>
            </a:r>
            <a:r>
              <a:rPr lang="en-AU" sz="2400" b="1" i="0" u="none" strike="noStrike" dirty="0">
                <a:solidFill>
                  <a:srgbClr val="FE5C3F"/>
                </a:solidFill>
                <a:effectLst/>
                <a:latin typeface="Inter Semi Bold"/>
                <a:ea typeface="Inter Semi Bold" panose="02000703000000020004" pitchFamily="50" charset="0"/>
                <a:cs typeface="Inter Semi Bold" panose="02000703000000020004" pitchFamily="50" charset="0"/>
                <a:hlinkClick r:id="rId4">
                  <a:extLst>
                    <a:ext uri="{A12FA001-AC4F-418D-AE19-62706E023703}">
                      <ahyp:hlinkClr xmlns:ahyp="http://schemas.microsoft.com/office/drawing/2018/hyperlinkcolor" val="tx"/>
                    </a:ext>
                  </a:extLst>
                </a:hlinkClick>
              </a:rPr>
              <a:t>World Human Rights Day</a:t>
            </a:r>
            <a:endParaRPr lang="en-AU" dirty="0">
              <a:solidFill>
                <a:srgbClr val="FE5C3F"/>
              </a:solidFill>
              <a:latin typeface="Inter Light"/>
              <a:ea typeface="Inter Semi Bold" panose="02000703000000020004" pitchFamily="50" charset="0"/>
              <a:cs typeface="Inter Semi Bold" panose="02000703000000020004" pitchFamily="50" charset="0"/>
            </a:endParaRPr>
          </a:p>
          <a:p>
            <a:pPr algn="l">
              <a:buClr>
                <a:srgbClr val="540C2E"/>
              </a:buClr>
              <a:buFont typeface="Wingdings" panose="05000000000000000000" pitchFamily="2" charset="2"/>
              <a:buChar char="§"/>
            </a:pPr>
            <a:r>
              <a:rPr lang="en-AU" sz="2400" dirty="0">
                <a:solidFill>
                  <a:srgbClr val="000000"/>
                </a:solidFill>
                <a:latin typeface="Inter Light"/>
                <a:ea typeface="Inter Semi Bold" panose="02000703000000020004" pitchFamily="50" charset="0"/>
                <a:cs typeface="Inter Semi Bold" panose="02000703000000020004" pitchFamily="50" charset="0"/>
              </a:rPr>
              <a:t>these</a:t>
            </a:r>
            <a:r>
              <a:rPr lang="en-AU" sz="2400" b="0" i="0" dirty="0">
                <a:effectLst/>
                <a:latin typeface="Inter Light"/>
                <a:ea typeface="Inter Light" panose="02000403000000020004" pitchFamily="50" charset="0"/>
                <a:cs typeface="Inter Light" panose="02000403000000020004" pitchFamily="50" charset="0"/>
              </a:rPr>
              <a:t> dates were chosen to link violence against women </a:t>
            </a:r>
            <a:r>
              <a:rPr lang="en-AU" sz="2400" b="0" i="0">
                <a:effectLst/>
                <a:latin typeface="Inter Light"/>
                <a:ea typeface="Inter Light" panose="02000403000000020004" pitchFamily="50" charset="0"/>
                <a:cs typeface="Inter Light" panose="02000403000000020004" pitchFamily="50" charset="0"/>
              </a:rPr>
              <a:t>and </a:t>
            </a:r>
            <a:br>
              <a:rPr lang="en-AU" sz="2400" b="0" i="0">
                <a:effectLst/>
                <a:latin typeface="Inter Light"/>
                <a:ea typeface="Inter Light" panose="02000403000000020004" pitchFamily="50" charset="0"/>
                <a:cs typeface="Inter Light" panose="02000403000000020004" pitchFamily="50" charset="0"/>
              </a:rPr>
            </a:br>
            <a:r>
              <a:rPr lang="en-AU" sz="2400" b="0" i="0">
                <a:effectLst/>
                <a:latin typeface="Inter Light"/>
                <a:ea typeface="Inter Light" panose="02000403000000020004" pitchFamily="50" charset="0"/>
                <a:cs typeface="Inter Light" panose="02000403000000020004" pitchFamily="50" charset="0"/>
              </a:rPr>
              <a:t>human </a:t>
            </a:r>
            <a:r>
              <a:rPr lang="en-AU" sz="2400" b="0" i="0" dirty="0">
                <a:effectLst/>
                <a:latin typeface="Inter Light"/>
                <a:ea typeface="Inter Light" panose="02000403000000020004" pitchFamily="50" charset="0"/>
                <a:cs typeface="Inter Light" panose="02000403000000020004" pitchFamily="50" charset="0"/>
              </a:rPr>
              <a:t>rights</a:t>
            </a:r>
            <a:endParaRPr lang="en-AU" sz="2000" b="0" i="0" dirty="0">
              <a:solidFill>
                <a:srgbClr val="FE5C3F"/>
              </a:solidFill>
              <a:effectLst/>
              <a:latin typeface="Inter Semi Bold"/>
              <a:ea typeface="Inter Light" panose="02000403000000020004" pitchFamily="50" charset="0"/>
              <a:cs typeface="Inter Light" panose="02000403000000020004" pitchFamily="50" charset="0"/>
            </a:endParaRPr>
          </a:p>
          <a:p>
            <a:pPr algn="l">
              <a:buClr>
                <a:srgbClr val="540C2E"/>
              </a:buClr>
              <a:buFont typeface="Wingdings" panose="05000000000000000000" pitchFamily="2" charset="2"/>
              <a:buChar char="§"/>
            </a:pP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was launched in 1991 by the </a:t>
            </a:r>
            <a:r>
              <a:rPr lang="en-AU" sz="2400" b="1" i="0" dirty="0">
                <a:solidFill>
                  <a:srgbClr val="FE5C3F"/>
                </a:solidFill>
                <a:effectLst/>
                <a:latin typeface="Inter Semi Bold" panose="02000703000000020004" pitchFamily="50" charset="0"/>
                <a:ea typeface="Inter Semi Bold" panose="02000703000000020004" pitchFamily="50" charset="0"/>
                <a:cs typeface="Inter Semi Bold" panose="02000703000000020004" pitchFamily="50" charset="0"/>
                <a:hlinkClick r:id="rId5">
                  <a:extLst>
                    <a:ext uri="{A12FA001-AC4F-418D-AE19-62706E023703}">
                      <ahyp:hlinkClr xmlns:ahyp="http://schemas.microsoft.com/office/drawing/2018/hyperlinkcolor" val="tx"/>
                    </a:ext>
                  </a:extLst>
                </a:hlinkClick>
              </a:rPr>
              <a:t>Centre for Women’s Global Leadership</a:t>
            </a:r>
            <a:r>
              <a:rPr lang="en-AU" sz="2400" b="0" i="0" dirty="0">
                <a:effectLst/>
                <a:latin typeface="Inter Light" panose="02000403000000020004" pitchFamily="50" charset="0"/>
                <a:ea typeface="Inter Light" panose="02000403000000020004" pitchFamily="50" charset="0"/>
                <a:cs typeface="Inter Light" panose="02000403000000020004" pitchFamily="50" charset="0"/>
              </a:rPr>
              <a:t>.</a:t>
            </a:r>
          </a:p>
        </p:txBody>
      </p:sp>
      <p:pic>
        <p:nvPicPr>
          <p:cNvPr id="5" name="Picture 4" descr="Shape&#10;&#10;Description automatically generated">
            <a:extLst>
              <a:ext uri="{FF2B5EF4-FFF2-40B4-BE49-F238E27FC236}">
                <a16:creationId xmlns:a16="http://schemas.microsoft.com/office/drawing/2014/main" id="{F944089E-0F84-43FF-9F4D-9618BD0874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7" y="0"/>
            <a:ext cx="2495238" cy="3352381"/>
          </a:xfrm>
          <a:prstGeom prst="rect">
            <a:avLst/>
          </a:prstGeom>
        </p:spPr>
      </p:pic>
    </p:spTree>
    <p:extLst>
      <p:ext uri="{BB962C8B-B14F-4D97-AF65-F5344CB8AC3E}">
        <p14:creationId xmlns:p14="http://schemas.microsoft.com/office/powerpoint/2010/main" val="349780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65155-1736-9D69-36D8-462D770C2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762" y="3505619"/>
            <a:ext cx="2495238" cy="3352381"/>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normAutofit/>
          </a:bodyPr>
          <a:lstStyle/>
          <a:p>
            <a:r>
              <a:rPr lang="en-US" sz="36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What are the Aims of the 16 Days Campaign?</a:t>
            </a:r>
            <a:endParaRPr lang="en-AU" sz="3600"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normAutofit/>
          </a:bodyPr>
          <a:lstStyle/>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raise awareness about gender-based violence as a human rights issue​</a:t>
            </a:r>
          </a:p>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strengthen local work around gender-based violence</a:t>
            </a:r>
          </a:p>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establish a clear link between local and international work to end gender-based violence</a:t>
            </a:r>
          </a:p>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provide a forum in which we can all develop and share new and effective strategies​</a:t>
            </a:r>
          </a:p>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demonstrate the solidarity of women around the world against gender-based violence</a:t>
            </a:r>
          </a:p>
          <a:p>
            <a:pPr>
              <a:buClr>
                <a:srgbClr val="540C2E"/>
              </a:buClr>
              <a:buFont typeface="Wingdings" panose="05000000000000000000" pitchFamily="2" charset="2"/>
              <a:buChar char="§"/>
            </a:pPr>
            <a:r>
              <a:rPr lang="en-AU" sz="2400" dirty="0">
                <a:latin typeface="Inter Light" panose="02000403000000020004" pitchFamily="50" charset="0"/>
                <a:ea typeface="Inter Light" panose="02000403000000020004" pitchFamily="50" charset="0"/>
                <a:cs typeface="Inter Light" panose="02000403000000020004" pitchFamily="50" charset="0"/>
              </a:rPr>
              <a:t>create tools to influence governments to implement commitments to eliminate gender-based violence</a:t>
            </a:r>
          </a:p>
        </p:txBody>
      </p:sp>
    </p:spTree>
    <p:extLst>
      <p:ext uri="{BB962C8B-B14F-4D97-AF65-F5344CB8AC3E}">
        <p14:creationId xmlns:p14="http://schemas.microsoft.com/office/powerpoint/2010/main" val="357928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BF4E2C-6FF8-7504-AEB5-7C0DB41EDC3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838199" y="72894"/>
            <a:ext cx="10515600" cy="1325563"/>
          </a:xfrm>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Statistics to be Aware of</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pic>
        <p:nvPicPr>
          <p:cNvPr id="8" name="Picture 7" descr="A picture containing text, sign&#10;&#10;Description automatically generated">
            <a:extLst>
              <a:ext uri="{FF2B5EF4-FFF2-40B4-BE49-F238E27FC236}">
                <a16:creationId xmlns:a16="http://schemas.microsoft.com/office/drawing/2014/main" id="{ABECBFA6-6EB6-35F4-739E-6E678F794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099" y="1649727"/>
            <a:ext cx="5671800" cy="4537440"/>
          </a:xfrm>
          <a:prstGeom prst="rect">
            <a:avLst/>
          </a:prstGeom>
        </p:spPr>
      </p:pic>
    </p:spTree>
    <p:extLst>
      <p:ext uri="{BB962C8B-B14F-4D97-AF65-F5344CB8AC3E}">
        <p14:creationId xmlns:p14="http://schemas.microsoft.com/office/powerpoint/2010/main" val="220787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EE9010-04BA-61C8-0BD0-76032047700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838199" y="72894"/>
            <a:ext cx="10515600" cy="1325563"/>
          </a:xfrm>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Statistics to be Aware of</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pic>
        <p:nvPicPr>
          <p:cNvPr id="6" name="Picture 5" descr="Timeline&#10;&#10;Description automatically generated">
            <a:extLst>
              <a:ext uri="{FF2B5EF4-FFF2-40B4-BE49-F238E27FC236}">
                <a16:creationId xmlns:a16="http://schemas.microsoft.com/office/drawing/2014/main" id="{00798C0B-A330-B73C-883A-8740ADAEA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593" y="1607282"/>
            <a:ext cx="5626812" cy="4501450"/>
          </a:xfrm>
          <a:prstGeom prst="rect">
            <a:avLst/>
          </a:prstGeom>
        </p:spPr>
      </p:pic>
    </p:spTree>
    <p:extLst>
      <p:ext uri="{BB962C8B-B14F-4D97-AF65-F5344CB8AC3E}">
        <p14:creationId xmlns:p14="http://schemas.microsoft.com/office/powerpoint/2010/main" val="375280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AD5A4-43F0-E558-9862-584C37DA8834}"/>
              </a:ext>
            </a:extLst>
          </p:cNvPr>
          <p:cNvPicPr>
            <a:picLocks noChangeAspect="1"/>
          </p:cNvPicPr>
          <p:nvPr/>
        </p:nvPicPr>
        <p:blipFill>
          <a:blip r:embed="rId2"/>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838199" y="72894"/>
            <a:ext cx="10515600" cy="1325563"/>
          </a:xfrm>
        </p:spPr>
        <p:txBody>
          <a:bodyPr/>
          <a:lstStyle/>
          <a:p>
            <a:r>
              <a:rPr lang="en-US"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Statistics to be Aware of</a:t>
            </a:r>
            <a:endPar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endParaRPr>
          </a:p>
        </p:txBody>
      </p:sp>
      <p:pic>
        <p:nvPicPr>
          <p:cNvPr id="6" name="Picture 5" descr="Timeline&#10;&#10;Description automatically generated">
            <a:hlinkClick r:id="rId3"/>
            <a:extLst>
              <a:ext uri="{FF2B5EF4-FFF2-40B4-BE49-F238E27FC236}">
                <a16:creationId xmlns:a16="http://schemas.microsoft.com/office/drawing/2014/main" id="{D10ED1AA-6264-3BF3-2130-66EA13996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941" y="1656212"/>
            <a:ext cx="5578115" cy="4462492"/>
          </a:xfrm>
          <a:prstGeom prst="rect">
            <a:avLst/>
          </a:prstGeom>
        </p:spPr>
      </p:pic>
    </p:spTree>
    <p:extLst>
      <p:ext uri="{BB962C8B-B14F-4D97-AF65-F5344CB8AC3E}">
        <p14:creationId xmlns:p14="http://schemas.microsoft.com/office/powerpoint/2010/main" val="7149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B4CF8-79E5-C91E-F6BA-B3620A31F48E}"/>
              </a:ext>
            </a:extLst>
          </p:cNvPr>
          <p:cNvPicPr>
            <a:picLocks noChangeAspect="1"/>
          </p:cNvPicPr>
          <p:nvPr/>
        </p:nvPicPr>
        <p:blipFill>
          <a:blip r:embed="rId2"/>
          <a:stretch>
            <a:fillRect/>
          </a:stretch>
        </p:blipFill>
        <p:spPr>
          <a:xfrm>
            <a:off x="0" y="2857500"/>
            <a:ext cx="12192000" cy="4000500"/>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a:xfrm>
            <a:off x="1995617" y="384880"/>
            <a:ext cx="6526215" cy="1367929"/>
          </a:xfrm>
        </p:spPr>
        <p:txBody>
          <a:bodyPr>
            <a:normAutofit/>
          </a:bodyPr>
          <a:lstStyle/>
          <a:p>
            <a:r>
              <a:rPr lang="en-AU" sz="32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Global Culture of </a:t>
            </a:r>
            <a:br>
              <a:rPr lang="en-AU" sz="32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br>
            <a:r>
              <a:rPr lang="en-AU" sz="3200"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Discrimination Against Women</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a:xfrm>
            <a:off x="1995617" y="1766269"/>
            <a:ext cx="9748102" cy="1476718"/>
          </a:xfrm>
        </p:spPr>
        <p:txBody>
          <a:bodyPr>
            <a:normAutofit/>
          </a:bodyPr>
          <a:lstStyle/>
          <a:p>
            <a:pPr marL="0" indent="0">
              <a:buNone/>
            </a:pPr>
            <a:r>
              <a:rPr lang="en-AU" sz="2400" dirty="0">
                <a:latin typeface="Inter Light" panose="02000403000000020004" pitchFamily="50" charset="0"/>
                <a:ea typeface="Inter Light" panose="02000403000000020004" pitchFamily="50" charset="0"/>
                <a:cs typeface="Inter Light" panose="02000403000000020004" pitchFamily="50" charset="0"/>
              </a:rPr>
              <a:t>Globally, gender-based violence against women occurs at alarming rates. Too often it's accepted as normal behaviour and the global </a:t>
            </a:r>
            <a:br>
              <a:rPr lang="en-AU" sz="2400" dirty="0">
                <a:latin typeface="Inter Light" panose="02000403000000020004" pitchFamily="50" charset="0"/>
                <a:ea typeface="Inter Light" panose="02000403000000020004" pitchFamily="50" charset="0"/>
                <a:cs typeface="Inter Light" panose="02000403000000020004" pitchFamily="50" charset="0"/>
              </a:rPr>
            </a:br>
            <a:r>
              <a:rPr lang="en-AU" sz="2400" dirty="0">
                <a:latin typeface="Inter Light" panose="02000403000000020004" pitchFamily="50" charset="0"/>
                <a:ea typeface="Inter Light" panose="02000403000000020004" pitchFamily="50" charset="0"/>
                <a:cs typeface="Inter Light" panose="02000403000000020004" pitchFamily="50" charset="0"/>
              </a:rPr>
              <a:t>culture of discrimination against women allows violence to occur </a:t>
            </a:r>
            <a:br>
              <a:rPr lang="en-AU" sz="2400" dirty="0">
                <a:latin typeface="Inter Light" panose="02000403000000020004" pitchFamily="50" charset="0"/>
                <a:ea typeface="Inter Light" panose="02000403000000020004" pitchFamily="50" charset="0"/>
                <a:cs typeface="Inter Light" panose="02000403000000020004" pitchFamily="50" charset="0"/>
              </a:rPr>
            </a:br>
            <a:r>
              <a:rPr lang="en-AU" sz="2400" dirty="0">
                <a:latin typeface="Inter Light" panose="02000403000000020004" pitchFamily="50" charset="0"/>
                <a:ea typeface="Inter Light" panose="02000403000000020004" pitchFamily="50" charset="0"/>
                <a:cs typeface="Inter Light" panose="02000403000000020004" pitchFamily="50" charset="0"/>
              </a:rPr>
              <a:t>largely unchecked.​</a:t>
            </a:r>
          </a:p>
        </p:txBody>
      </p:sp>
      <p:pic>
        <p:nvPicPr>
          <p:cNvPr id="6" name="Picture 5" descr="Shape&#10;&#10;Description automatically generated">
            <a:extLst>
              <a:ext uri="{FF2B5EF4-FFF2-40B4-BE49-F238E27FC236}">
                <a16:creationId xmlns:a16="http://schemas.microsoft.com/office/drawing/2014/main" id="{F32F3480-4C4D-22F5-AF71-266F704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619"/>
            <a:ext cx="2495238" cy="3352381"/>
          </a:xfrm>
          <a:prstGeom prst="rect">
            <a:avLst/>
          </a:prstGeom>
        </p:spPr>
      </p:pic>
    </p:spTree>
    <p:extLst>
      <p:ext uri="{BB962C8B-B14F-4D97-AF65-F5344CB8AC3E}">
        <p14:creationId xmlns:p14="http://schemas.microsoft.com/office/powerpoint/2010/main" val="147836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A1061-D3E5-DF9B-6EB2-A2187BB3CF5B}"/>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CD30FA3-9847-2C8D-1294-AAFE2C0F2A75}"/>
              </a:ext>
            </a:extLst>
          </p:cNvPr>
          <p:cNvSpPr>
            <a:spLocks noGrp="1"/>
          </p:cNvSpPr>
          <p:nvPr>
            <p:ph type="title"/>
          </p:nvPr>
        </p:nvSpPr>
        <p:spPr/>
        <p:txBody>
          <a:bodyPr/>
          <a:lstStyle/>
          <a:p>
            <a:r>
              <a:rPr lang="en-AU" dirty="0">
                <a:solidFill>
                  <a:srgbClr val="540C2E"/>
                </a:solidFill>
                <a:latin typeface="Inter Black" panose="02000A03000000020004" pitchFamily="50" charset="0"/>
                <a:ea typeface="Inter Black" panose="02000A03000000020004" pitchFamily="50" charset="0"/>
                <a:cs typeface="Inter Black" panose="02000A03000000020004" pitchFamily="50" charset="0"/>
              </a:rPr>
              <a:t>What is Gender-Based Violence?</a:t>
            </a:r>
          </a:p>
        </p:txBody>
      </p:sp>
      <p:sp>
        <p:nvSpPr>
          <p:cNvPr id="3" name="Content Placeholder 2">
            <a:extLst>
              <a:ext uri="{FF2B5EF4-FFF2-40B4-BE49-F238E27FC236}">
                <a16:creationId xmlns:a16="http://schemas.microsoft.com/office/drawing/2014/main" id="{F2D98305-35C8-AFC9-E6CD-A8E80E28C6A9}"/>
              </a:ext>
            </a:extLst>
          </p:cNvPr>
          <p:cNvSpPr>
            <a:spLocks noGrp="1"/>
          </p:cNvSpPr>
          <p:nvPr>
            <p:ph idx="1"/>
          </p:nvPr>
        </p:nvSpPr>
        <p:spPr/>
        <p:txBody>
          <a:bodyPr>
            <a:normAutofit/>
          </a:bodyPr>
          <a:lstStyle/>
          <a:p>
            <a:pPr marL="0" indent="0">
              <a:buNone/>
            </a:pPr>
            <a:r>
              <a:rPr lang="en-AU" sz="2200" dirty="0">
                <a:latin typeface="Inter Light" panose="02000403000000020004" pitchFamily="50" charset="0"/>
                <a:ea typeface="Inter Light" panose="02000403000000020004" pitchFamily="50" charset="0"/>
                <a:cs typeface="Inter Light" panose="02000403000000020004" pitchFamily="50" charset="0"/>
              </a:rPr>
              <a:t>The term gender-based violence describes violence rooted in gender-based power, inequality and discrimination. It can cause physical, sexual, psychological or financial harm; and it can occur in the home, at work, online </a:t>
            </a:r>
            <a:br>
              <a:rPr lang="en-AU" sz="2200" dirty="0">
                <a:latin typeface="Inter Light" panose="02000403000000020004" pitchFamily="50" charset="0"/>
                <a:ea typeface="Inter Light" panose="02000403000000020004" pitchFamily="50" charset="0"/>
                <a:cs typeface="Inter Light" panose="02000403000000020004" pitchFamily="50" charset="0"/>
              </a:rPr>
            </a:br>
            <a:r>
              <a:rPr lang="en-AU" sz="2200" dirty="0">
                <a:latin typeface="Inter Light" panose="02000403000000020004" pitchFamily="50" charset="0"/>
                <a:ea typeface="Inter Light" panose="02000403000000020004" pitchFamily="50" charset="0"/>
                <a:cs typeface="Inter Light" panose="02000403000000020004" pitchFamily="50" charset="0"/>
              </a:rPr>
              <a:t>or in public.</a:t>
            </a:r>
          </a:p>
          <a:p>
            <a:endParaRPr lang="en-AU" sz="2200" dirty="0">
              <a:latin typeface="Inter Light" panose="02000403000000020004" pitchFamily="50" charset="0"/>
              <a:ea typeface="Inter Light" panose="02000403000000020004" pitchFamily="50" charset="0"/>
              <a:cs typeface="Inter Light" panose="02000403000000020004" pitchFamily="50" charset="0"/>
            </a:endParaRPr>
          </a:p>
          <a:p>
            <a:pPr marL="0" indent="0">
              <a:buNone/>
            </a:pPr>
            <a:r>
              <a:rPr lang="en-AU" sz="2200" dirty="0">
                <a:latin typeface="Inter Light" panose="02000403000000020004" pitchFamily="50" charset="0"/>
                <a:ea typeface="Inter Light" panose="02000403000000020004" pitchFamily="50" charset="0"/>
                <a:cs typeface="Inter Light" panose="02000403000000020004" pitchFamily="50" charset="0"/>
              </a:rPr>
              <a:t>People of all genders can experience gender-based violence, including transgender and/or non-binary people. Gender-based violence is sometimes used interchangeably with ‘violence against women’ because of the disproportionate number of women and girls who experience violence.</a:t>
            </a:r>
          </a:p>
        </p:txBody>
      </p:sp>
      <p:pic>
        <p:nvPicPr>
          <p:cNvPr id="6" name="Picture 5" descr="A picture containing text, doll, toy, vector graphics&#10;&#10;Description automatically generated">
            <a:extLst>
              <a:ext uri="{FF2B5EF4-FFF2-40B4-BE49-F238E27FC236}">
                <a16:creationId xmlns:a16="http://schemas.microsoft.com/office/drawing/2014/main" id="{66094DF7-45E3-E541-8DCC-2BE0C3DAD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905" y="4829429"/>
            <a:ext cx="4038095" cy="2028571"/>
          </a:xfrm>
          <a:prstGeom prst="rect">
            <a:avLst/>
          </a:prstGeom>
        </p:spPr>
      </p:pic>
    </p:spTree>
    <p:extLst>
      <p:ext uri="{BB962C8B-B14F-4D97-AF65-F5344CB8AC3E}">
        <p14:creationId xmlns:p14="http://schemas.microsoft.com/office/powerpoint/2010/main" val="4089483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bc10e2-1ceb-4946-81d2-336281a1fc4d" xsi:nil="true"/>
    <Whatgoesintothisfolder_x003f_ xmlns="4f030f72-af61-4909-8ab3-34b83db4692a" xsi:nil="true"/>
    <lcf76f155ced4ddcb4097134ff3c332f xmlns="4f030f72-af61-4909-8ab3-34b83db469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27DB10998D304BBDBD2148FCA30713" ma:contentTypeVersion="17" ma:contentTypeDescription="Create a new document." ma:contentTypeScope="" ma:versionID="6ce2804dcc451ec0e9be3046c21a3277">
  <xsd:schema xmlns:xsd="http://www.w3.org/2001/XMLSchema" xmlns:xs="http://www.w3.org/2001/XMLSchema" xmlns:p="http://schemas.microsoft.com/office/2006/metadata/properties" xmlns:ns2="4f030f72-af61-4909-8ab3-34b83db4692a" xmlns:ns3="e1bc10e2-1ceb-4946-81d2-336281a1fc4d" targetNamespace="http://schemas.microsoft.com/office/2006/metadata/properties" ma:root="true" ma:fieldsID="2919a8a6f5a527835d17cd10acfd5721" ns2:_="" ns3:_="">
    <xsd:import namespace="4f030f72-af61-4909-8ab3-34b83db4692a"/>
    <xsd:import namespace="e1bc10e2-1ceb-4946-81d2-336281a1fc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Whatgoesintothisfolder_x003f_"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30f72-af61-4909-8ab3-34b83db46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Whatgoesintothisfolder_x003f_" ma:index="19" nillable="true" ma:displayName="What's in this folder?" ma:description="dffgdf" ma:format="Dropdown" ma:internalName="Whatgoesintothisfolder_x003f_">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c4fefe-d192-4c5c-b705-1ba2eff8c2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bc10e2-1ceb-4946-81d2-336281a1fc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e0987fd-4954-4366-b335-646f5c51b99e}" ma:internalName="TaxCatchAll" ma:showField="CatchAllData" ma:web="e1bc10e2-1ceb-4946-81d2-336281a1f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0B7D6-87A0-4F68-BEC1-53B257289912}">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e1bc10e2-1ceb-4946-81d2-336281a1fc4d"/>
    <ds:schemaRef ds:uri="4f030f72-af61-4909-8ab3-34b83db4692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92FF648-75F6-4B77-B5BD-D9A688A169C4}">
  <ds:schemaRefs>
    <ds:schemaRef ds:uri="http://schemas.microsoft.com/sharepoint/v3/contenttype/forms"/>
  </ds:schemaRefs>
</ds:datastoreItem>
</file>

<file path=customXml/itemProps3.xml><?xml version="1.0" encoding="utf-8"?>
<ds:datastoreItem xmlns:ds="http://schemas.openxmlformats.org/officeDocument/2006/customXml" ds:itemID="{6E8439DF-73D4-4B0E-A12C-FD907BE9A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30f72-af61-4909-8ab3-34b83db4692a"/>
    <ds:schemaRef ds:uri="e1bc10e2-1ceb-4946-81d2-336281a1f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TotalTime>
  <Words>1565</Words>
  <Application>Microsoft Office PowerPoint</Application>
  <PresentationFormat>Widescreen</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What is the 16 Days  of Activism Campaign?</vt:lpstr>
      <vt:lpstr>Acknowledgment</vt:lpstr>
      <vt:lpstr>What is the 16 Days Campaign?</vt:lpstr>
      <vt:lpstr>What are the Aims of the 16 Days Campaign?</vt:lpstr>
      <vt:lpstr>Statistics to be Aware of</vt:lpstr>
      <vt:lpstr>Statistics to be Aware of</vt:lpstr>
      <vt:lpstr>Statistics to be Aware of</vt:lpstr>
      <vt:lpstr>Global Culture of  Discrimination Against Women</vt:lpstr>
      <vt:lpstr>What is Gender-Based Violence?</vt:lpstr>
      <vt:lpstr>Why do we Need 16 Days of Activism?</vt:lpstr>
      <vt:lpstr>The Data Tells us That...</vt:lpstr>
      <vt:lpstr>and…</vt:lpstr>
      <vt:lpstr>Gender Inequality and Violence Against Women</vt:lpstr>
      <vt:lpstr>It's a Global Problem</vt:lpstr>
      <vt:lpstr>Everyone has a Role to Play</vt:lpstr>
      <vt:lpstr>The Victorian Campaign</vt:lpstr>
      <vt:lpstr>Goulburn Valley and North East Victoria</vt:lpstr>
      <vt:lpstr>How you can get Involved</vt:lpstr>
      <vt:lpstr>Cultural Change</vt:lpstr>
      <vt:lpstr>Further Reading</vt:lpstr>
      <vt:lpstr>Support Numbers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Days of Activism</dc:title>
  <dc:creator>Dani Kline</dc:creator>
  <cp:lastModifiedBy>Dani Kline</cp:lastModifiedBy>
  <cp:revision>36</cp:revision>
  <dcterms:created xsi:type="dcterms:W3CDTF">2022-08-24T05:47:37Z</dcterms:created>
  <dcterms:modified xsi:type="dcterms:W3CDTF">2022-10-23T23:27:53Z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0x010100D127DB10998D304BBDBD2148FCA30713</vt:lpwstr>
  </property>
  <property fmtid="{D5CDD505-2E9C-101B-9397-08002B2CF9AE}" pid="3" name="MediaServiceImageTags">
    <vt:lpwstr/>
  </property>
</Properties>
</file>