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8"/>
  </p:notesMasterIdLst>
  <p:handoutMasterIdLst>
    <p:handoutMasterId r:id="rId29"/>
  </p:handoutMasterIdLst>
  <p:sldIdLst>
    <p:sldId id="256" r:id="rId6"/>
    <p:sldId id="276" r:id="rId7"/>
    <p:sldId id="275"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3EE37-FE17-8527-FF39-B88B4F01D92E}" v="18" dt="2020-10-13T23:56:18.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8" d="100"/>
          <a:sy n="128" d="100"/>
        </p:scale>
        <p:origin x="-26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handoutMaster" Target="handoutMasters/handoutMaster1.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theme" Target="theme/theme1.xml" Id="rId32"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notesMaster" Target="notesMasters/notesMaster1.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3.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A1AB2-A332-3146-8F7E-E31DD1CFB086}" type="datetimeFigureOut">
              <a:rPr lang="en-US" smtClean="0"/>
              <a:t>10/13/2020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5C0216-A86B-4044-AC1F-12D6BC47857B}" type="slidenum">
              <a:rPr lang="en-US" smtClean="0"/>
              <a:t>‹#›</a:t>
            </a:fld>
            <a:endParaRPr lang="en-US"/>
          </a:p>
        </p:txBody>
      </p:sp>
    </p:spTree>
    <p:extLst>
      <p:ext uri="{BB962C8B-B14F-4D97-AF65-F5344CB8AC3E}">
        <p14:creationId xmlns:p14="http://schemas.microsoft.com/office/powerpoint/2010/main" val="2863673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0548C-B5B9-A041-8AB0-98FE2BB47189}" type="datetimeFigureOut">
              <a:rPr lang="en-US" smtClean="0"/>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0FF38-7B39-E843-B28C-BC34D79F2279}" type="slidenum">
              <a:rPr lang="en-US" smtClean="0"/>
              <a:t>‹#›</a:t>
            </a:fld>
            <a:endParaRPr lang="en-US"/>
          </a:p>
        </p:txBody>
      </p:sp>
    </p:spTree>
    <p:extLst>
      <p:ext uri="{BB962C8B-B14F-4D97-AF65-F5344CB8AC3E}">
        <p14:creationId xmlns:p14="http://schemas.microsoft.com/office/powerpoint/2010/main" val="1875170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70FF38-7B39-E843-B28C-BC34D79F2279}" type="slidenum">
              <a:rPr lang="en-US" smtClean="0"/>
              <a:t>1</a:t>
            </a:fld>
            <a:endParaRPr lang="en-US"/>
          </a:p>
        </p:txBody>
      </p:sp>
    </p:spTree>
    <p:extLst>
      <p:ext uri="{BB962C8B-B14F-4D97-AF65-F5344CB8AC3E}">
        <p14:creationId xmlns:p14="http://schemas.microsoft.com/office/powerpoint/2010/main" val="43284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72942"/>
            <a:ext cx="4994018" cy="2061115"/>
          </a:xfrm>
        </p:spPr>
        <p:txBody>
          <a:bodyPr/>
          <a:lstStyle>
            <a:lvl1pPr>
              <a:defRPr>
                <a:solidFill>
                  <a:schemeClr val="tx1">
                    <a:lumMod val="65000"/>
                    <a:lumOff val="35000"/>
                  </a:schemeClr>
                </a:solidFill>
              </a:defRPr>
            </a:lvl1pPr>
          </a:lstStyle>
          <a:p>
            <a:r>
              <a:rPr lang="en-AU" dirty="0"/>
              <a:t>Click to edit Master title style</a:t>
            </a:r>
            <a:endParaRPr lang="en-US" dirty="0"/>
          </a:p>
        </p:txBody>
      </p:sp>
    </p:spTree>
    <p:extLst>
      <p:ext uri="{BB962C8B-B14F-4D97-AF65-F5344CB8AC3E}">
        <p14:creationId xmlns:p14="http://schemas.microsoft.com/office/powerpoint/2010/main" val="269543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a:xfrm>
            <a:off x="457200" y="1600201"/>
            <a:ext cx="8229600" cy="3900224"/>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480826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ront cover 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24690"/>
            <a:ext cx="9144000" cy="8406580"/>
          </a:xfrm>
          <a:prstGeom prst="rect">
            <a:avLst/>
          </a:prstGeom>
        </p:spPr>
      </p:pic>
      <p:sp>
        <p:nvSpPr>
          <p:cNvPr id="2" name="Title Placeholder 1"/>
          <p:cNvSpPr>
            <a:spLocks noGrp="1"/>
          </p:cNvSpPr>
          <p:nvPr>
            <p:ph type="title"/>
          </p:nvPr>
        </p:nvSpPr>
        <p:spPr>
          <a:xfrm>
            <a:off x="641131" y="4268568"/>
            <a:ext cx="5376041" cy="1599707"/>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A459B-72A6-544D-B27B-E91752B3DF75}" type="slidenum">
              <a:rPr lang="en-US" smtClean="0"/>
              <a:t>‹#›</a:t>
            </a:fld>
            <a:endParaRPr lang="en-US"/>
          </a:p>
        </p:txBody>
      </p:sp>
    </p:spTree>
    <p:extLst>
      <p:ext uri="{BB962C8B-B14F-4D97-AF65-F5344CB8AC3E}">
        <p14:creationId xmlns:p14="http://schemas.microsoft.com/office/powerpoint/2010/main" val="73932180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ooter 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97" y="5309616"/>
            <a:ext cx="7559040" cy="15483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89243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6492A-E48C-FD49-8BE2-DC59C0CE97BE}" type="slidenum">
              <a:rPr lang="en-US" smtClean="0"/>
              <a:t>‹#›</a:t>
            </a:fld>
            <a:endParaRPr lang="en-US"/>
          </a:p>
        </p:txBody>
      </p:sp>
    </p:spTree>
    <p:extLst>
      <p:ext uri="{BB962C8B-B14F-4D97-AF65-F5344CB8AC3E}">
        <p14:creationId xmlns:p14="http://schemas.microsoft.com/office/powerpoint/2010/main" val="210117416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192052"/>
            <a:ext cx="6705252" cy="2133018"/>
          </a:xfrm>
        </p:spPr>
        <p:txBody>
          <a:bodyPr>
            <a:normAutofit/>
          </a:bodyPr>
          <a:lstStyle/>
          <a:p>
            <a:r>
              <a:rPr lang="en-AU" dirty="0">
                <a:solidFill>
                  <a:schemeClr val="accent5"/>
                </a:solidFill>
                <a:latin typeface="Manita Px"/>
                <a:cs typeface="Manita Px"/>
              </a:rPr>
              <a:t>2 Partnerships with professionals</a:t>
            </a:r>
            <a:endParaRPr lang="en-US" dirty="0">
              <a:solidFill>
                <a:schemeClr val="accent5"/>
              </a:solidFill>
              <a:latin typeface="Manita Px"/>
              <a:cs typeface="Manita Px"/>
            </a:endParaRPr>
          </a:p>
        </p:txBody>
      </p:sp>
    </p:spTree>
    <p:extLst>
      <p:ext uri="{BB962C8B-B14F-4D97-AF65-F5344CB8AC3E}">
        <p14:creationId xmlns:p14="http://schemas.microsoft.com/office/powerpoint/2010/main" val="7660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Benefits of continuity</a:t>
            </a:r>
          </a:p>
        </p:txBody>
      </p:sp>
      <p:sp>
        <p:nvSpPr>
          <p:cNvPr id="3" name="Content Placeholder 2"/>
          <p:cNvSpPr>
            <a:spLocks noGrp="1"/>
          </p:cNvSpPr>
          <p:nvPr>
            <p:ph idx="1"/>
          </p:nvPr>
        </p:nvSpPr>
        <p:spPr>
          <a:xfrm>
            <a:off x="457200" y="1600201"/>
            <a:ext cx="8229600" cy="4150816"/>
          </a:xfrm>
        </p:spPr>
        <p:txBody>
          <a:bodyPr>
            <a:normAutofit lnSpcReduction="10000"/>
          </a:bodyPr>
          <a:lstStyle/>
          <a:p>
            <a:r>
              <a:rPr lang="en-US" dirty="0"/>
              <a:t>Continuity between family childrearing practices or traditions and those practices found in early childhood settings</a:t>
            </a:r>
          </a:p>
          <a:p>
            <a:r>
              <a:rPr lang="en-US" dirty="0"/>
              <a:t>Continuity of professionals’ relationships with the child and family over time</a:t>
            </a:r>
          </a:p>
          <a:p>
            <a:r>
              <a:rPr lang="en-US" dirty="0"/>
              <a:t>Continuity of practice/pedagogy between settings, such as between a kindergarten and a prep class</a:t>
            </a:r>
          </a:p>
        </p:txBody>
      </p:sp>
    </p:spTree>
    <p:extLst>
      <p:ext uri="{BB962C8B-B14F-4D97-AF65-F5344CB8AC3E}">
        <p14:creationId xmlns:p14="http://schemas.microsoft.com/office/powerpoint/2010/main" val="306317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Transitions and stress</a:t>
            </a:r>
          </a:p>
        </p:txBody>
      </p:sp>
      <p:sp>
        <p:nvSpPr>
          <p:cNvPr id="3" name="Content Placeholder 2"/>
          <p:cNvSpPr>
            <a:spLocks noGrp="1"/>
          </p:cNvSpPr>
          <p:nvPr>
            <p:ph idx="1"/>
          </p:nvPr>
        </p:nvSpPr>
        <p:spPr>
          <a:xfrm>
            <a:off x="457200" y="1600201"/>
            <a:ext cx="8229600" cy="4150816"/>
          </a:xfrm>
        </p:spPr>
        <p:txBody>
          <a:bodyPr>
            <a:normAutofit/>
          </a:bodyPr>
          <a:lstStyle/>
          <a:p>
            <a:r>
              <a:rPr lang="en-US" dirty="0"/>
              <a:t>Transitions can be complex and challenging for young children and their families, particularly for children with trauma</a:t>
            </a:r>
          </a:p>
          <a:p>
            <a:r>
              <a:rPr lang="en-US" dirty="0"/>
              <a:t>Partnerships and collaboration among professionals, children and families can reduce stress and contribute positively to the transition process</a:t>
            </a:r>
          </a:p>
        </p:txBody>
      </p:sp>
    </p:spTree>
    <p:extLst>
      <p:ext uri="{BB962C8B-B14F-4D97-AF65-F5344CB8AC3E}">
        <p14:creationId xmlns:p14="http://schemas.microsoft.com/office/powerpoint/2010/main" val="86170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latin typeface="Manita Px"/>
                <a:cs typeface="Manita Px"/>
              </a:rPr>
              <a:t>A positive Start to School initiative</a:t>
            </a:r>
          </a:p>
        </p:txBody>
      </p:sp>
      <p:sp>
        <p:nvSpPr>
          <p:cNvPr id="3" name="Content Placeholder 2"/>
          <p:cNvSpPr>
            <a:spLocks noGrp="1"/>
          </p:cNvSpPr>
          <p:nvPr>
            <p:ph idx="1"/>
          </p:nvPr>
        </p:nvSpPr>
        <p:spPr>
          <a:xfrm>
            <a:off x="457200" y="1600201"/>
            <a:ext cx="8229600" cy="4150816"/>
          </a:xfrm>
        </p:spPr>
        <p:txBody>
          <a:bodyPr>
            <a:normAutofit fontScale="77500" lnSpcReduction="20000"/>
          </a:bodyPr>
          <a:lstStyle/>
          <a:p>
            <a:pPr marL="0" indent="0">
              <a:buNone/>
            </a:pPr>
            <a:r>
              <a:rPr lang="en-US" dirty="0"/>
              <a:t>The initiative:</a:t>
            </a:r>
          </a:p>
          <a:p>
            <a:r>
              <a:rPr lang="en-US" dirty="0"/>
              <a:t>recognises the critical nature of early learning and development and the importance of support to provide continuity of learning</a:t>
            </a:r>
          </a:p>
          <a:p>
            <a:r>
              <a:rPr lang="en-US" dirty="0"/>
              <a:t>builds on the understanding that transition is a process, not a point-in-time event, and starts well before, and extends far beyond, the first day of school</a:t>
            </a:r>
          </a:p>
          <a:p>
            <a:r>
              <a:rPr lang="en-US" dirty="0"/>
              <a:t>identifies strategies for facilitating and supporting children’s adjustment to the changes they will experience, and creates a common planning approach for families, services and schools to access and adapt to local contexts</a:t>
            </a:r>
          </a:p>
        </p:txBody>
      </p:sp>
    </p:spTree>
    <p:extLst>
      <p:ext uri="{BB962C8B-B14F-4D97-AF65-F5344CB8AC3E}">
        <p14:creationId xmlns:p14="http://schemas.microsoft.com/office/powerpoint/2010/main" val="240190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Results of Effective transitions</a:t>
            </a:r>
          </a:p>
        </p:txBody>
      </p:sp>
      <p:sp>
        <p:nvSpPr>
          <p:cNvPr id="3" name="Content Placeholder 2"/>
          <p:cNvSpPr>
            <a:spLocks noGrp="1"/>
          </p:cNvSpPr>
          <p:nvPr>
            <p:ph idx="1"/>
          </p:nvPr>
        </p:nvSpPr>
        <p:spPr>
          <a:xfrm>
            <a:off x="457200" y="1600201"/>
            <a:ext cx="8229600" cy="4150816"/>
          </a:xfrm>
        </p:spPr>
        <p:txBody>
          <a:bodyPr>
            <a:normAutofit fontScale="62500" lnSpcReduction="20000"/>
          </a:bodyPr>
          <a:lstStyle/>
          <a:p>
            <a:r>
              <a:rPr lang="en-US" dirty="0"/>
              <a:t>increased likelihood that children’s new experiences take account of and build on their prior knowledge and experience</a:t>
            </a:r>
          </a:p>
          <a:p>
            <a:r>
              <a:rPr lang="en-US" dirty="0"/>
              <a:t>greater understanding by Prep teachers of curriculum and children’s learning and development in prior-to-school services and vice versa</a:t>
            </a:r>
          </a:p>
          <a:p>
            <a:r>
              <a:rPr lang="en-US" dirty="0"/>
              <a:t>Prep teachers having accurate up-to-date information about each child</a:t>
            </a:r>
          </a:p>
          <a:p>
            <a:r>
              <a:rPr lang="en-US" dirty="0"/>
              <a:t>families and children feeling more positive and secure about starting school</a:t>
            </a:r>
          </a:p>
          <a:p>
            <a:r>
              <a:rPr lang="en-US" dirty="0"/>
              <a:t>prior-to-school educators feeling more valued for their knowledge</a:t>
            </a:r>
          </a:p>
          <a:p>
            <a:r>
              <a:rPr lang="en-US" dirty="0"/>
              <a:t>stronger connections and relationships among educators and service providers</a:t>
            </a:r>
          </a:p>
          <a:p>
            <a:r>
              <a:rPr lang="en-US" dirty="0"/>
              <a:t>more comprehensive planning for children with disability starting school</a:t>
            </a:r>
          </a:p>
        </p:txBody>
      </p:sp>
    </p:spTree>
    <p:extLst>
      <p:ext uri="{BB962C8B-B14F-4D97-AF65-F5344CB8AC3E}">
        <p14:creationId xmlns:p14="http://schemas.microsoft.com/office/powerpoint/2010/main" val="331003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partnerships</a:t>
            </a:r>
          </a:p>
        </p:txBody>
      </p:sp>
      <p:sp>
        <p:nvSpPr>
          <p:cNvPr id="3" name="Content Placeholder 2"/>
          <p:cNvSpPr>
            <a:spLocks noGrp="1"/>
          </p:cNvSpPr>
          <p:nvPr>
            <p:ph idx="1"/>
          </p:nvPr>
        </p:nvSpPr>
        <p:spPr>
          <a:xfrm>
            <a:off x="457200" y="1600201"/>
            <a:ext cx="8229600" cy="4150816"/>
          </a:xfrm>
        </p:spPr>
        <p:txBody>
          <a:bodyPr>
            <a:normAutofit fontScale="85000" lnSpcReduction="10000"/>
          </a:bodyPr>
          <a:lstStyle/>
          <a:p>
            <a:pPr lvl="0"/>
            <a:r>
              <a:rPr lang="en-AU" dirty="0"/>
              <a:t>each service’s context is unique and this will impact on partnerships</a:t>
            </a:r>
          </a:p>
          <a:p>
            <a:pPr lvl="0"/>
            <a:r>
              <a:rPr lang="en-AU" dirty="0"/>
              <a:t>the more isolated a professional or service is the more important it is to take small steps to establish partnerships</a:t>
            </a:r>
          </a:p>
          <a:p>
            <a:pPr lvl="0"/>
            <a:r>
              <a:rPr lang="en-AU" dirty="0"/>
              <a:t>it is important to have a designated person whose central role is to bring about and strengthen collaboration and partnerships</a:t>
            </a:r>
          </a:p>
          <a:p>
            <a:pPr lvl="0"/>
            <a:r>
              <a:rPr lang="en-US" dirty="0"/>
              <a:t>it is important to have commitment and support from managers and leaders to provide required resources</a:t>
            </a:r>
            <a:endParaRPr lang="en-AU" dirty="0"/>
          </a:p>
        </p:txBody>
      </p:sp>
    </p:spTree>
    <p:extLst>
      <p:ext uri="{BB962C8B-B14F-4D97-AF65-F5344CB8AC3E}">
        <p14:creationId xmlns:p14="http://schemas.microsoft.com/office/powerpoint/2010/main" val="357503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solidFill>
                  <a:srgbClr val="4F81BD"/>
                </a:solidFill>
                <a:latin typeface="Manita Px"/>
                <a:cs typeface="Manita Px"/>
              </a:rPr>
              <a:t>Practices that contribute to partnerships</a:t>
            </a:r>
          </a:p>
        </p:txBody>
      </p:sp>
      <p:sp>
        <p:nvSpPr>
          <p:cNvPr id="3" name="Content Placeholder 2"/>
          <p:cNvSpPr>
            <a:spLocks noGrp="1"/>
          </p:cNvSpPr>
          <p:nvPr>
            <p:ph idx="1"/>
          </p:nvPr>
        </p:nvSpPr>
        <p:spPr>
          <a:xfrm>
            <a:off x="457200" y="1600201"/>
            <a:ext cx="8229600" cy="4150816"/>
          </a:xfrm>
        </p:spPr>
        <p:txBody>
          <a:bodyPr>
            <a:normAutofit fontScale="92500" lnSpcReduction="20000"/>
          </a:bodyPr>
          <a:lstStyle/>
          <a:p>
            <a:pPr lvl="0"/>
            <a:r>
              <a:rPr lang="en-AU" dirty="0"/>
              <a:t>communicating openly and constructively with other professionals</a:t>
            </a:r>
          </a:p>
          <a:p>
            <a:pPr lvl="0"/>
            <a:r>
              <a:rPr lang="en-AU" dirty="0"/>
              <a:t>working toward shared goals</a:t>
            </a:r>
          </a:p>
          <a:p>
            <a:pPr lvl="0"/>
            <a:r>
              <a:rPr lang="en-AU" dirty="0"/>
              <a:t>valuing the expertise of other professionals and making referrals when appropriate</a:t>
            </a:r>
          </a:p>
          <a:p>
            <a:pPr lvl="0"/>
            <a:r>
              <a:rPr lang="en-AU" dirty="0"/>
              <a:t>leading collaboration and partnerships and encouraging others to lead</a:t>
            </a:r>
          </a:p>
          <a:p>
            <a:pPr lvl="0"/>
            <a:r>
              <a:rPr lang="en-AU" dirty="0"/>
              <a:t>committing to working together to advance knowledge about children’s learning and development</a:t>
            </a:r>
          </a:p>
        </p:txBody>
      </p:sp>
    </p:spTree>
    <p:extLst>
      <p:ext uri="{BB962C8B-B14F-4D97-AF65-F5344CB8AC3E}">
        <p14:creationId xmlns:p14="http://schemas.microsoft.com/office/powerpoint/2010/main" val="123318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Privacy</a:t>
            </a:r>
          </a:p>
        </p:txBody>
      </p:sp>
      <p:sp>
        <p:nvSpPr>
          <p:cNvPr id="3" name="Content Placeholder 2"/>
          <p:cNvSpPr>
            <a:spLocks noGrp="1"/>
          </p:cNvSpPr>
          <p:nvPr>
            <p:ph idx="1"/>
          </p:nvPr>
        </p:nvSpPr>
        <p:spPr>
          <a:xfrm>
            <a:off x="457200" y="1600201"/>
            <a:ext cx="8229600" cy="4150816"/>
          </a:xfrm>
        </p:spPr>
        <p:txBody>
          <a:bodyPr>
            <a:normAutofit fontScale="92500" lnSpcReduction="20000"/>
          </a:bodyPr>
          <a:lstStyle/>
          <a:p>
            <a:r>
              <a:rPr lang="en-US" dirty="0"/>
              <a:t>Ethical and legislative obligations related to families’ and children’s privacy, both in written records as well as conversations about a child with other professionals</a:t>
            </a:r>
            <a:endParaRPr lang="en-AU" dirty="0"/>
          </a:p>
          <a:p>
            <a:r>
              <a:rPr lang="en-US" dirty="0"/>
              <a:t>Victorian privacy legislation includes:</a:t>
            </a:r>
          </a:p>
          <a:p>
            <a:pPr lvl="1"/>
            <a:r>
              <a:rPr lang="en-US" dirty="0"/>
              <a:t>Information Privacy Act 2000</a:t>
            </a:r>
          </a:p>
          <a:p>
            <a:pPr lvl="1"/>
            <a:r>
              <a:rPr lang="en-US" dirty="0"/>
              <a:t>Health Records Act 2001 </a:t>
            </a:r>
          </a:p>
          <a:p>
            <a:pPr lvl="1"/>
            <a:r>
              <a:rPr lang="en-US" dirty="0"/>
              <a:t>Public</a:t>
            </a:r>
            <a:r>
              <a:rPr lang="en-AU" dirty="0"/>
              <a:t> </a:t>
            </a:r>
            <a:r>
              <a:rPr lang="en-US" dirty="0"/>
              <a:t>Records Act 2002</a:t>
            </a:r>
            <a:endParaRPr lang="en-AU" dirty="0"/>
          </a:p>
          <a:p>
            <a:pPr lvl="1"/>
            <a:r>
              <a:rPr lang="en-US" dirty="0"/>
              <a:t>Commonwealth Privacy Act 1988 may also apply to early childhood services</a:t>
            </a:r>
            <a:endParaRPr lang="en-AU" dirty="0"/>
          </a:p>
        </p:txBody>
      </p:sp>
    </p:spTree>
    <p:extLst>
      <p:ext uri="{BB962C8B-B14F-4D97-AF65-F5344CB8AC3E}">
        <p14:creationId xmlns:p14="http://schemas.microsoft.com/office/powerpoint/2010/main" val="213390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Communication strategies</a:t>
            </a:r>
          </a:p>
        </p:txBody>
      </p:sp>
      <p:sp>
        <p:nvSpPr>
          <p:cNvPr id="3" name="Content Placeholder 2"/>
          <p:cNvSpPr>
            <a:spLocks noGrp="1"/>
          </p:cNvSpPr>
          <p:nvPr>
            <p:ph idx="1"/>
          </p:nvPr>
        </p:nvSpPr>
        <p:spPr>
          <a:xfrm>
            <a:off x="457200" y="1600201"/>
            <a:ext cx="8229600" cy="4150816"/>
          </a:xfrm>
        </p:spPr>
        <p:txBody>
          <a:bodyPr>
            <a:normAutofit lnSpcReduction="10000"/>
          </a:bodyPr>
          <a:lstStyle/>
          <a:p>
            <a:pPr marL="0" indent="0">
              <a:buNone/>
            </a:pPr>
            <a:r>
              <a:rPr lang="en-US" dirty="0"/>
              <a:t>Communication strategies that support collaboration include:</a:t>
            </a:r>
          </a:p>
          <a:p>
            <a:r>
              <a:rPr lang="en-US" dirty="0"/>
              <a:t>holding meetings that encourage open communication and consideration of all perspectives</a:t>
            </a:r>
          </a:p>
          <a:p>
            <a:r>
              <a:rPr lang="en-US" dirty="0"/>
              <a:t>embedding formal processes to support collaboration rather than it being an </a:t>
            </a:r>
            <a:r>
              <a:rPr lang="en-US" i="1" dirty="0"/>
              <a:t>add-on</a:t>
            </a:r>
          </a:p>
          <a:p>
            <a:r>
              <a:rPr lang="en-US" dirty="0"/>
              <a:t>sharing information</a:t>
            </a:r>
            <a:endParaRPr lang="en-AU" dirty="0"/>
          </a:p>
        </p:txBody>
      </p:sp>
    </p:spTree>
    <p:extLst>
      <p:ext uri="{BB962C8B-B14F-4D97-AF65-F5344CB8AC3E}">
        <p14:creationId xmlns:p14="http://schemas.microsoft.com/office/powerpoint/2010/main" val="409084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solidFill>
                  <a:srgbClr val="4F81BD"/>
                </a:solidFill>
                <a:latin typeface="Manita Px"/>
                <a:cs typeface="Manita Px"/>
              </a:rPr>
              <a:t>benefits of Planning with other professionals</a:t>
            </a:r>
          </a:p>
        </p:txBody>
      </p:sp>
      <p:sp>
        <p:nvSpPr>
          <p:cNvPr id="3" name="Content Placeholder 2"/>
          <p:cNvSpPr>
            <a:spLocks noGrp="1"/>
          </p:cNvSpPr>
          <p:nvPr>
            <p:ph idx="1"/>
          </p:nvPr>
        </p:nvSpPr>
        <p:spPr>
          <a:xfrm>
            <a:off x="457200" y="1600201"/>
            <a:ext cx="8229600" cy="4150816"/>
          </a:xfrm>
        </p:spPr>
        <p:txBody>
          <a:bodyPr>
            <a:normAutofit lnSpcReduction="10000"/>
          </a:bodyPr>
          <a:lstStyle/>
          <a:p>
            <a:pPr lvl="0"/>
            <a:r>
              <a:rPr lang="en-AU" dirty="0"/>
              <a:t>Educators take account of children’s experiences in different settings</a:t>
            </a:r>
          </a:p>
          <a:p>
            <a:pPr lvl="0"/>
            <a:r>
              <a:rPr lang="en-AU" dirty="0"/>
              <a:t>Professionals gain multiple perspectives on a child’s learning and development </a:t>
            </a:r>
          </a:p>
          <a:p>
            <a:pPr lvl="0"/>
            <a:r>
              <a:rPr lang="en-AU" dirty="0"/>
              <a:t>Plans are based on shared comprehensive assessments of children’s learning and development, which provides a more holistic and complete picture of the child</a:t>
            </a:r>
          </a:p>
        </p:txBody>
      </p:sp>
    </p:spTree>
    <p:extLst>
      <p:ext uri="{BB962C8B-B14F-4D97-AF65-F5344CB8AC3E}">
        <p14:creationId xmlns:p14="http://schemas.microsoft.com/office/powerpoint/2010/main" val="218782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Making referrals</a:t>
            </a:r>
          </a:p>
        </p:txBody>
      </p:sp>
      <p:sp>
        <p:nvSpPr>
          <p:cNvPr id="3" name="Content Placeholder 2"/>
          <p:cNvSpPr>
            <a:spLocks noGrp="1"/>
          </p:cNvSpPr>
          <p:nvPr>
            <p:ph idx="1"/>
          </p:nvPr>
        </p:nvSpPr>
        <p:spPr>
          <a:xfrm>
            <a:off x="457200" y="1600201"/>
            <a:ext cx="8229600" cy="4150816"/>
          </a:xfrm>
        </p:spPr>
        <p:txBody>
          <a:bodyPr>
            <a:normAutofit/>
          </a:bodyPr>
          <a:lstStyle/>
          <a:p>
            <a:r>
              <a:rPr lang="en-US" dirty="0"/>
              <a:t>Collaboration leads to professionals referring children and families when the skills and expertise of others are called for and working closely with those professionals when needed</a:t>
            </a:r>
          </a:p>
          <a:p>
            <a:r>
              <a:rPr lang="en-US" dirty="0"/>
              <a:t>Positive, respectful relationships with other professionals may require confronting biases or misconceptions about their work</a:t>
            </a:r>
            <a:endParaRPr lang="en-AU" dirty="0"/>
          </a:p>
        </p:txBody>
      </p:sp>
    </p:spTree>
    <p:extLst>
      <p:ext uri="{BB962C8B-B14F-4D97-AF65-F5344CB8AC3E}">
        <p14:creationId xmlns:p14="http://schemas.microsoft.com/office/powerpoint/2010/main" val="56475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Partnerships and Collaboration</a:t>
            </a:r>
          </a:p>
        </p:txBody>
      </p:sp>
      <p:sp>
        <p:nvSpPr>
          <p:cNvPr id="3" name="Content Placeholder 2"/>
          <p:cNvSpPr>
            <a:spLocks noGrp="1"/>
          </p:cNvSpPr>
          <p:nvPr>
            <p:ph idx="1"/>
          </p:nvPr>
        </p:nvSpPr>
        <p:spPr/>
        <p:txBody>
          <a:bodyPr>
            <a:normAutofit fontScale="85000" lnSpcReduction="10000"/>
          </a:bodyPr>
          <a:lstStyle/>
          <a:p>
            <a:r>
              <a:rPr lang="en-US" dirty="0"/>
              <a:t>Partnerships with other professionals are ongoing long-term relationships based on shared values and commitment</a:t>
            </a:r>
          </a:p>
          <a:p>
            <a:r>
              <a:rPr lang="en-US" dirty="0"/>
              <a:t>Collaboration is working together to achieve shared goals</a:t>
            </a:r>
          </a:p>
          <a:p>
            <a:r>
              <a:rPr lang="en-US" dirty="0"/>
              <a:t>Effective partnerships always involve collaboration</a:t>
            </a:r>
          </a:p>
          <a:p>
            <a:r>
              <a:rPr lang="en-US" dirty="0"/>
              <a:t>Professionals may collaborate for brief or extended periods of time and for a specific purpose or for a number of purposes</a:t>
            </a:r>
          </a:p>
        </p:txBody>
      </p:sp>
    </p:spTree>
    <p:extLst>
      <p:ext uri="{BB962C8B-B14F-4D97-AF65-F5344CB8AC3E}">
        <p14:creationId xmlns:p14="http://schemas.microsoft.com/office/powerpoint/2010/main" val="184568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Leadership and partnerships</a:t>
            </a:r>
          </a:p>
        </p:txBody>
      </p:sp>
      <p:sp>
        <p:nvSpPr>
          <p:cNvPr id="3" name="Content Placeholder 2"/>
          <p:cNvSpPr>
            <a:spLocks noGrp="1"/>
          </p:cNvSpPr>
          <p:nvPr>
            <p:ph idx="1"/>
          </p:nvPr>
        </p:nvSpPr>
        <p:spPr>
          <a:xfrm>
            <a:off x="457200" y="1600201"/>
            <a:ext cx="8229600" cy="4150816"/>
          </a:xfrm>
        </p:spPr>
        <p:txBody>
          <a:bodyPr>
            <a:normAutofit fontScale="92500" lnSpcReduction="20000"/>
          </a:bodyPr>
          <a:lstStyle/>
          <a:p>
            <a:pPr marL="0" indent="0">
              <a:buNone/>
            </a:pPr>
            <a:r>
              <a:rPr lang="en-US" dirty="0"/>
              <a:t>Capable leadership is essential and includes recognising that partnerships may involve:</a:t>
            </a:r>
            <a:endParaRPr lang="en-AU" dirty="0"/>
          </a:p>
          <a:p>
            <a:pPr lvl="0"/>
            <a:r>
              <a:rPr lang="en-AU" dirty="0"/>
              <a:t>bringing together different philosophies and expertise</a:t>
            </a:r>
          </a:p>
          <a:p>
            <a:pPr lvl="0"/>
            <a:r>
              <a:rPr lang="en-AU" dirty="0"/>
              <a:t>dealing with varying expectations</a:t>
            </a:r>
          </a:p>
          <a:p>
            <a:pPr lvl="0"/>
            <a:r>
              <a:rPr lang="en-AU" dirty="0"/>
              <a:t>confronting hierarchical power and status differences</a:t>
            </a:r>
          </a:p>
          <a:p>
            <a:pPr lvl="0"/>
            <a:r>
              <a:rPr lang="en-AU" dirty="0"/>
              <a:t>working through different views about roles and responsibilities</a:t>
            </a:r>
          </a:p>
        </p:txBody>
      </p:sp>
    </p:spTree>
    <p:extLst>
      <p:ext uri="{BB962C8B-B14F-4D97-AF65-F5344CB8AC3E}">
        <p14:creationId xmlns:p14="http://schemas.microsoft.com/office/powerpoint/2010/main" val="243057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4F81BD"/>
                </a:solidFill>
                <a:latin typeface="Manita Px"/>
                <a:cs typeface="Manita Px"/>
              </a:rPr>
              <a:t>Commit to working together</a:t>
            </a:r>
          </a:p>
        </p:txBody>
      </p:sp>
      <p:sp>
        <p:nvSpPr>
          <p:cNvPr id="3" name="Content Placeholder 2"/>
          <p:cNvSpPr>
            <a:spLocks noGrp="1"/>
          </p:cNvSpPr>
          <p:nvPr>
            <p:ph idx="1"/>
          </p:nvPr>
        </p:nvSpPr>
        <p:spPr>
          <a:xfrm>
            <a:off x="457200" y="1600201"/>
            <a:ext cx="8229600" cy="4150816"/>
          </a:xfrm>
        </p:spPr>
        <p:txBody>
          <a:bodyPr>
            <a:normAutofit fontScale="92500" lnSpcReduction="10000"/>
          </a:bodyPr>
          <a:lstStyle/>
          <a:p>
            <a:r>
              <a:rPr lang="en-US" dirty="0"/>
              <a:t>Many professionals and services are involved in formal or informal partnerships with research institutions and government departments. These partnerships help to translate research into policy and practice</a:t>
            </a:r>
          </a:p>
          <a:p>
            <a:r>
              <a:rPr lang="en-US" dirty="0"/>
              <a:t>In these partnerships early childhood professionals help to produce new knowledge as they share their valuable expertise and experience</a:t>
            </a:r>
            <a:endParaRPr lang="en-AU" dirty="0"/>
          </a:p>
        </p:txBody>
      </p:sp>
    </p:spTree>
    <p:extLst>
      <p:ext uri="{BB962C8B-B14F-4D97-AF65-F5344CB8AC3E}">
        <p14:creationId xmlns:p14="http://schemas.microsoft.com/office/powerpoint/2010/main" val="331193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 letter&#10;&#10;Description automatically generated">
            <a:extLst>
              <a:ext uri="{FF2B5EF4-FFF2-40B4-BE49-F238E27FC236}">
                <a16:creationId xmlns:a16="http://schemas.microsoft.com/office/drawing/2014/main" id="{7F4C6EA9-C8B6-4CCA-BBEC-7246E05789EB}"/>
              </a:ext>
            </a:extLst>
          </p:cNvPr>
          <p:cNvPicPr>
            <a:picLocks noChangeAspect="1"/>
          </p:cNvPicPr>
          <p:nvPr/>
        </p:nvPicPr>
        <p:blipFill rotWithShape="1">
          <a:blip r:embed="rId2"/>
          <a:srcRect t="60870" r="176" b="6335"/>
          <a:stretch/>
        </p:blipFill>
        <p:spPr>
          <a:xfrm>
            <a:off x="-1929" y="4160673"/>
            <a:ext cx="5202824" cy="2420372"/>
          </a:xfrm>
          <a:prstGeom prst="rect">
            <a:avLst/>
          </a:prstGeom>
        </p:spPr>
      </p:pic>
    </p:spTree>
    <p:extLst>
      <p:ext uri="{BB962C8B-B14F-4D97-AF65-F5344CB8AC3E}">
        <p14:creationId xmlns:p14="http://schemas.microsoft.com/office/powerpoint/2010/main" val="111398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latin typeface="Manita Px"/>
                <a:cs typeface="Manita Px"/>
              </a:rPr>
              <a:t>Partnerships and early learning professionals</a:t>
            </a:r>
          </a:p>
        </p:txBody>
      </p:sp>
      <p:sp>
        <p:nvSpPr>
          <p:cNvPr id="3" name="Content Placeholder 2"/>
          <p:cNvSpPr>
            <a:spLocks noGrp="1"/>
          </p:cNvSpPr>
          <p:nvPr>
            <p:ph idx="1"/>
          </p:nvPr>
        </p:nvSpPr>
        <p:spPr>
          <a:xfrm>
            <a:off x="457200" y="1600201"/>
            <a:ext cx="8229600" cy="4150816"/>
          </a:xfrm>
        </p:spPr>
        <p:txBody>
          <a:bodyPr>
            <a:normAutofit fontScale="77500" lnSpcReduction="20000"/>
          </a:bodyPr>
          <a:lstStyle/>
          <a:p>
            <a:pPr marL="0" indent="0">
              <a:buNone/>
            </a:pPr>
            <a:r>
              <a:rPr lang="en-US" dirty="0"/>
              <a:t>Partnerships between early childhood professionals are characterised by:</a:t>
            </a:r>
          </a:p>
          <a:p>
            <a:r>
              <a:rPr lang="en-US" dirty="0"/>
              <a:t>respect for each other’s experience and expertise</a:t>
            </a:r>
          </a:p>
          <a:p>
            <a:r>
              <a:rPr lang="en-US" dirty="0"/>
              <a:t>open and ongoing constructive communication </a:t>
            </a:r>
          </a:p>
          <a:p>
            <a:r>
              <a:rPr lang="en-US" dirty="0"/>
              <a:t>trust</a:t>
            </a:r>
          </a:p>
          <a:p>
            <a:r>
              <a:rPr lang="en-US" dirty="0"/>
              <a:t>clarity about roles</a:t>
            </a:r>
          </a:p>
          <a:p>
            <a:r>
              <a:rPr lang="en-US" dirty="0"/>
              <a:t>agreed goals or purpose</a:t>
            </a:r>
          </a:p>
          <a:p>
            <a:r>
              <a:rPr lang="en-US" dirty="0"/>
              <a:t>openness to different views and perspectives and willingness to learn from others</a:t>
            </a:r>
          </a:p>
          <a:p>
            <a:r>
              <a:rPr lang="en-US" dirty="0"/>
              <a:t>commitment to building relationships</a:t>
            </a:r>
          </a:p>
          <a:p>
            <a:r>
              <a:rPr lang="en-US" dirty="0"/>
              <a:t>collaboration with families and children</a:t>
            </a:r>
          </a:p>
        </p:txBody>
      </p:sp>
    </p:spTree>
    <p:extLst>
      <p:ext uri="{BB962C8B-B14F-4D97-AF65-F5344CB8AC3E}">
        <p14:creationId xmlns:p14="http://schemas.microsoft.com/office/powerpoint/2010/main" val="56566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Examples of Partnerships</a:t>
            </a:r>
          </a:p>
        </p:txBody>
      </p:sp>
      <p:sp>
        <p:nvSpPr>
          <p:cNvPr id="3" name="Content Placeholder 2"/>
          <p:cNvSpPr>
            <a:spLocks noGrp="1"/>
          </p:cNvSpPr>
          <p:nvPr>
            <p:ph idx="1"/>
          </p:nvPr>
        </p:nvSpPr>
        <p:spPr>
          <a:xfrm>
            <a:off x="457200" y="1600201"/>
            <a:ext cx="8229600" cy="4150816"/>
          </a:xfrm>
        </p:spPr>
        <p:txBody>
          <a:bodyPr>
            <a:normAutofit fontScale="70000" lnSpcReduction="20000"/>
          </a:bodyPr>
          <a:lstStyle/>
          <a:p>
            <a:r>
              <a:rPr lang="en-US" dirty="0"/>
              <a:t>Maternal and child health services (which can take several forms)</a:t>
            </a:r>
          </a:p>
          <a:p>
            <a:r>
              <a:rPr lang="en-US" dirty="0"/>
              <a:t>Long day care centres</a:t>
            </a:r>
          </a:p>
          <a:p>
            <a:r>
              <a:rPr lang="en-US" dirty="0"/>
              <a:t>Early learning programs</a:t>
            </a:r>
          </a:p>
          <a:p>
            <a:r>
              <a:rPr lang="en-US" dirty="0"/>
              <a:t>Family day care</a:t>
            </a:r>
          </a:p>
          <a:p>
            <a:r>
              <a:rPr lang="en-US" dirty="0"/>
              <a:t>Sessional kindergartens</a:t>
            </a:r>
          </a:p>
          <a:p>
            <a:r>
              <a:rPr lang="en-US" dirty="0"/>
              <a:t>Playgroups and supported playgroups</a:t>
            </a:r>
          </a:p>
          <a:p>
            <a:r>
              <a:rPr lang="en-US" dirty="0"/>
              <a:t>Occasional care</a:t>
            </a:r>
          </a:p>
          <a:p>
            <a:r>
              <a:rPr lang="en-US" dirty="0"/>
              <a:t>Before and after school and vacation care services</a:t>
            </a:r>
          </a:p>
          <a:p>
            <a:r>
              <a:rPr lang="en-US" dirty="0"/>
              <a:t>A range of services for children with a disability or developmental delay</a:t>
            </a:r>
          </a:p>
          <a:p>
            <a:r>
              <a:rPr lang="en-US" dirty="0"/>
              <a:t>Specialist support services</a:t>
            </a:r>
          </a:p>
          <a:p>
            <a:r>
              <a:rPr lang="en-US" dirty="0"/>
              <a:t>Schools</a:t>
            </a:r>
          </a:p>
        </p:txBody>
      </p:sp>
    </p:spTree>
    <p:extLst>
      <p:ext uri="{BB962C8B-B14F-4D97-AF65-F5344CB8AC3E}">
        <p14:creationId xmlns:p14="http://schemas.microsoft.com/office/powerpoint/2010/main" val="409790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Risks</a:t>
            </a:r>
          </a:p>
        </p:txBody>
      </p:sp>
      <p:sp>
        <p:nvSpPr>
          <p:cNvPr id="3" name="Content Placeholder 2"/>
          <p:cNvSpPr>
            <a:spLocks noGrp="1"/>
          </p:cNvSpPr>
          <p:nvPr>
            <p:ph idx="1"/>
          </p:nvPr>
        </p:nvSpPr>
        <p:spPr>
          <a:xfrm>
            <a:off x="457200" y="1600201"/>
            <a:ext cx="8229600" cy="4150816"/>
          </a:xfrm>
        </p:spPr>
        <p:txBody>
          <a:bodyPr>
            <a:normAutofit lnSpcReduction="10000"/>
          </a:bodyPr>
          <a:lstStyle/>
          <a:p>
            <a:r>
              <a:rPr lang="en-US" dirty="0"/>
              <a:t>Families may get conflicting or confusing information</a:t>
            </a:r>
          </a:p>
          <a:p>
            <a:r>
              <a:rPr lang="en-US" dirty="0"/>
              <a:t>Relationships between families and professionals may break down</a:t>
            </a:r>
          </a:p>
          <a:p>
            <a:r>
              <a:rPr lang="en-US" dirty="0"/>
              <a:t>There is little or no consistency and continuity in children’s experiences</a:t>
            </a:r>
          </a:p>
          <a:p>
            <a:r>
              <a:rPr lang="en-US" dirty="0"/>
              <a:t>Educators don’t get the support they need</a:t>
            </a:r>
          </a:p>
          <a:p>
            <a:r>
              <a:rPr lang="en-US" dirty="0"/>
              <a:t>The child and family are not supported well</a:t>
            </a:r>
          </a:p>
        </p:txBody>
      </p:sp>
    </p:spTree>
    <p:extLst>
      <p:ext uri="{BB962C8B-B14F-4D97-AF65-F5344CB8AC3E}">
        <p14:creationId xmlns:p14="http://schemas.microsoft.com/office/powerpoint/2010/main" val="144922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Benefits of partnerships</a:t>
            </a:r>
          </a:p>
        </p:txBody>
      </p:sp>
      <p:sp>
        <p:nvSpPr>
          <p:cNvPr id="3" name="Content Placeholder 2"/>
          <p:cNvSpPr>
            <a:spLocks noGrp="1"/>
          </p:cNvSpPr>
          <p:nvPr>
            <p:ph idx="1"/>
          </p:nvPr>
        </p:nvSpPr>
        <p:spPr>
          <a:xfrm>
            <a:off x="457200" y="1600201"/>
            <a:ext cx="8229600" cy="4150816"/>
          </a:xfrm>
        </p:spPr>
        <p:txBody>
          <a:bodyPr>
            <a:normAutofit fontScale="70000" lnSpcReduction="20000"/>
          </a:bodyPr>
          <a:lstStyle/>
          <a:p>
            <a:r>
              <a:rPr lang="en-US" dirty="0"/>
              <a:t>Holistic approaches to children’s learning and development</a:t>
            </a:r>
          </a:p>
          <a:p>
            <a:r>
              <a:rPr lang="en-US" dirty="0"/>
              <a:t>More individualised responses to children and families, for example when there is a need for an assessment or to be seen by a specialist</a:t>
            </a:r>
          </a:p>
          <a:p>
            <a:r>
              <a:rPr lang="en-US" dirty="0"/>
              <a:t>More efficient and quicker responses to urgent needs, such as financial assistance, housing or medical treatment</a:t>
            </a:r>
          </a:p>
          <a:p>
            <a:r>
              <a:rPr lang="en-US" dirty="0"/>
              <a:t>More inclusive practices</a:t>
            </a:r>
          </a:p>
          <a:p>
            <a:r>
              <a:rPr lang="en-US" dirty="0"/>
              <a:t>Transitions for children that support continuity in their learning and development</a:t>
            </a:r>
          </a:p>
          <a:p>
            <a:r>
              <a:rPr lang="en-US" dirty="0"/>
              <a:t>Improved access to services</a:t>
            </a:r>
          </a:p>
          <a:p>
            <a:r>
              <a:rPr lang="en-US" dirty="0"/>
              <a:t>Less likelihood of conflicting or confusing advice or information</a:t>
            </a:r>
          </a:p>
          <a:p>
            <a:r>
              <a:rPr lang="en-US" dirty="0"/>
              <a:t>Families not having to continually retell their story</a:t>
            </a:r>
          </a:p>
        </p:txBody>
      </p:sp>
    </p:spTree>
    <p:extLst>
      <p:ext uri="{BB962C8B-B14F-4D97-AF65-F5344CB8AC3E}">
        <p14:creationId xmlns:p14="http://schemas.microsoft.com/office/powerpoint/2010/main" val="261766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Benefits of partnerships</a:t>
            </a:r>
          </a:p>
        </p:txBody>
      </p:sp>
      <p:sp>
        <p:nvSpPr>
          <p:cNvPr id="3" name="Content Placeholder 2"/>
          <p:cNvSpPr>
            <a:spLocks noGrp="1"/>
          </p:cNvSpPr>
          <p:nvPr>
            <p:ph idx="1"/>
          </p:nvPr>
        </p:nvSpPr>
        <p:spPr>
          <a:xfrm>
            <a:off x="457200" y="1600201"/>
            <a:ext cx="8229600" cy="4150816"/>
          </a:xfrm>
        </p:spPr>
        <p:txBody>
          <a:bodyPr>
            <a:normAutofit fontScale="92500" lnSpcReduction="10000"/>
          </a:bodyPr>
          <a:lstStyle/>
          <a:p>
            <a:r>
              <a:rPr lang="en-US" dirty="0"/>
              <a:t>Partnerships are especially important for children with disability, developmental delay or additional learning needs, those from at-risk families, gifted children and those who have experienced abuse and neglect</a:t>
            </a:r>
          </a:p>
          <a:p>
            <a:r>
              <a:rPr lang="en-US" dirty="0"/>
              <a:t>Working in partnership ensures that goals and approaches are compatible and that everyone operates with a more complete picture of the child and family</a:t>
            </a:r>
          </a:p>
        </p:txBody>
      </p:sp>
    </p:spTree>
    <p:extLst>
      <p:ext uri="{BB962C8B-B14F-4D97-AF65-F5344CB8AC3E}">
        <p14:creationId xmlns:p14="http://schemas.microsoft.com/office/powerpoint/2010/main" val="10031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Benefits of partnerships (cont.)</a:t>
            </a:r>
          </a:p>
        </p:txBody>
      </p:sp>
      <p:sp>
        <p:nvSpPr>
          <p:cNvPr id="3" name="Content Placeholder 2"/>
          <p:cNvSpPr>
            <a:spLocks noGrp="1"/>
          </p:cNvSpPr>
          <p:nvPr>
            <p:ph idx="1"/>
          </p:nvPr>
        </p:nvSpPr>
        <p:spPr>
          <a:xfrm>
            <a:off x="457200" y="1600201"/>
            <a:ext cx="8229600" cy="4150816"/>
          </a:xfrm>
        </p:spPr>
        <p:txBody>
          <a:bodyPr>
            <a:normAutofit fontScale="77500" lnSpcReduction="20000"/>
          </a:bodyPr>
          <a:lstStyle/>
          <a:p>
            <a:r>
              <a:rPr lang="en-US" dirty="0"/>
              <a:t>A more holistic, complete and integrated picture of the child, which makes it easier for professionals to give every child the support they need to meet their learning and development needs and build on their strengths</a:t>
            </a:r>
          </a:p>
          <a:p>
            <a:r>
              <a:rPr lang="en-US" dirty="0"/>
              <a:t>Opportunities to learn from each other – to be exposed to different perspectives and new information and to critically reflect together</a:t>
            </a:r>
          </a:p>
          <a:p>
            <a:r>
              <a:rPr lang="en-US" dirty="0"/>
              <a:t>Making the best use of skills, knowledge and experience and applying their collective expertise to their work</a:t>
            </a:r>
          </a:p>
          <a:p>
            <a:r>
              <a:rPr lang="en-US" dirty="0"/>
              <a:t>More opportunities to participate in professional development</a:t>
            </a:r>
          </a:p>
        </p:txBody>
      </p:sp>
    </p:spTree>
    <p:extLst>
      <p:ext uri="{BB962C8B-B14F-4D97-AF65-F5344CB8AC3E}">
        <p14:creationId xmlns:p14="http://schemas.microsoft.com/office/powerpoint/2010/main" val="146282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Benefits of partnerships (cont.)</a:t>
            </a:r>
          </a:p>
        </p:txBody>
      </p:sp>
      <p:sp>
        <p:nvSpPr>
          <p:cNvPr id="3" name="Content Placeholder 2"/>
          <p:cNvSpPr>
            <a:spLocks noGrp="1"/>
          </p:cNvSpPr>
          <p:nvPr>
            <p:ph idx="1"/>
          </p:nvPr>
        </p:nvSpPr>
        <p:spPr>
          <a:xfrm>
            <a:off x="457200" y="1600201"/>
            <a:ext cx="8229600" cy="4150816"/>
          </a:xfrm>
        </p:spPr>
        <p:txBody>
          <a:bodyPr>
            <a:normAutofit fontScale="92500" lnSpcReduction="10000"/>
          </a:bodyPr>
          <a:lstStyle/>
          <a:p>
            <a:r>
              <a:rPr lang="en-US" dirty="0"/>
              <a:t>The satisfaction of sharing their particular expertise and knowledge with others</a:t>
            </a:r>
          </a:p>
          <a:p>
            <a:r>
              <a:rPr lang="en-US" dirty="0"/>
              <a:t>Opportunities for coaching, being mentored, mentoring and reducing professional isolation</a:t>
            </a:r>
          </a:p>
          <a:p>
            <a:r>
              <a:rPr lang="en-US" dirty="0"/>
              <a:t>A more powerful voice coming from a broader and larger network and therefore a stronger base for advocacy and greater potential to influence policy, practice and general understanding within the community</a:t>
            </a:r>
          </a:p>
        </p:txBody>
      </p:sp>
    </p:spTree>
    <p:extLst>
      <p:ext uri="{BB962C8B-B14F-4D97-AF65-F5344CB8AC3E}">
        <p14:creationId xmlns:p14="http://schemas.microsoft.com/office/powerpoint/2010/main" val="3782670999"/>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goesintothisfolder_x003f_ xmlns="4f030f72-af61-4909-8ab3-34b83db469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27DB10998D304BBDBD2148FCA30713" ma:contentTypeVersion="13" ma:contentTypeDescription="Create a new document." ma:contentTypeScope="" ma:versionID="8e312c04be4d42ef150f3c9dc0583cd2">
  <xsd:schema xmlns:xsd="http://www.w3.org/2001/XMLSchema" xmlns:xs="http://www.w3.org/2001/XMLSchema" xmlns:p="http://schemas.microsoft.com/office/2006/metadata/properties" xmlns:ns2="4f030f72-af61-4909-8ab3-34b83db4692a" xmlns:ns3="e1bc10e2-1ceb-4946-81d2-336281a1fc4d" targetNamespace="http://schemas.microsoft.com/office/2006/metadata/properties" ma:root="true" ma:fieldsID="9fa9c8c014060fc8ab0431df804f2c85" ns2:_="" ns3:_="">
    <xsd:import namespace="4f030f72-af61-4909-8ab3-34b83db4692a"/>
    <xsd:import namespace="e1bc10e2-1ceb-4946-81d2-336281a1fc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Whatgoesintothisfolder_x003f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30f72-af61-4909-8ab3-34b83db46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Whatgoesintothisfolder_x003f_" ma:index="19" nillable="true" ma:displayName="What's in this folder?" ma:format="Dropdown" ma:internalName="Whatgoesintothisfolder_x003f_">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c10e2-1ceb-4946-81d2-336281a1fc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D9FD4-B3B8-4214-AE58-A670A1314F9D}">
  <ds:schemaRefs>
    <ds:schemaRef ds:uri="http://schemas.microsoft.com/office/2006/metadata/properties"/>
    <ds:schemaRef ds:uri="http://schemas.microsoft.com/office/infopath/2007/PartnerControls"/>
    <ds:schemaRef ds:uri="4f030f72-af61-4909-8ab3-34b83db4692a"/>
  </ds:schemaRefs>
</ds:datastoreItem>
</file>

<file path=customXml/itemProps2.xml><?xml version="1.0" encoding="utf-8"?>
<ds:datastoreItem xmlns:ds="http://schemas.openxmlformats.org/officeDocument/2006/customXml" ds:itemID="{9CB50E80-3E31-471E-8DB6-766F211BB17A}">
  <ds:schemaRefs>
    <ds:schemaRef ds:uri="http://schemas.microsoft.com/sharepoint/v3/contenttype/forms"/>
  </ds:schemaRefs>
</ds:datastoreItem>
</file>

<file path=customXml/itemProps3.xml><?xml version="1.0" encoding="utf-8"?>
<ds:datastoreItem xmlns:ds="http://schemas.openxmlformats.org/officeDocument/2006/customXml" ds:itemID="{EFCD63D3-89BB-41BB-A6A4-183D87376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30f72-af61-4909-8ab3-34b83db4692a"/>
    <ds:schemaRef ds:uri="e1bc10e2-1ceb-4946-81d2-336281a1f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2774</TotalTime>
  <Words>1183</Words>
  <Application>Microsoft Office PowerPoint</Application>
  <PresentationFormat>On-screen Show (4:3)</PresentationFormat>
  <Paragraphs>115</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2 Partnerships with professionals</vt:lpstr>
      <vt:lpstr>Partnerships and Collaboration</vt:lpstr>
      <vt:lpstr>Partnerships and early learning professionals</vt:lpstr>
      <vt:lpstr>Examples of Partnerships</vt:lpstr>
      <vt:lpstr>Risks</vt:lpstr>
      <vt:lpstr>Benefits of partnerships</vt:lpstr>
      <vt:lpstr>Benefits of partnerships</vt:lpstr>
      <vt:lpstr>Benefits of partnerships (cont.)</vt:lpstr>
      <vt:lpstr>Benefits of partnerships (cont.)</vt:lpstr>
      <vt:lpstr>Benefits of continuity</vt:lpstr>
      <vt:lpstr>Transitions and stress</vt:lpstr>
      <vt:lpstr>A positive Start to School initiative</vt:lpstr>
      <vt:lpstr>Results of Effective transitions</vt:lpstr>
      <vt:lpstr>partnerships</vt:lpstr>
      <vt:lpstr>Practices that contribute to partnerships</vt:lpstr>
      <vt:lpstr>Privacy</vt:lpstr>
      <vt:lpstr>Communication strategies</vt:lpstr>
      <vt:lpstr>benefits of Planning with other professionals</vt:lpstr>
      <vt:lpstr>Making referrals</vt:lpstr>
      <vt:lpstr>Leadership and partnerships</vt:lpstr>
      <vt:lpstr>Commit to working together</vt:lpstr>
      <vt:lpstr>PowerPoint Presentation</vt:lpstr>
    </vt:vector>
  </TitlesOfParts>
  <Company>Lauren Percy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Wilson</dc:creator>
  <cp:lastModifiedBy>Judy O'Keefe</cp:lastModifiedBy>
  <cp:revision>101</cp:revision>
  <dcterms:created xsi:type="dcterms:W3CDTF">2012-08-05T09:21:56Z</dcterms:created>
  <dcterms:modified xsi:type="dcterms:W3CDTF">2020-10-13T23:56:20Z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0x010100D127DB10998D304BBDBD2148FCA30713</vt:lpwstr>
  </property>
</Properties>
</file>